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63" r:id="rId5"/>
    <p:sldId id="257" r:id="rId6"/>
    <p:sldId id="258" r:id="rId7"/>
    <p:sldId id="261" r:id="rId8"/>
    <p:sldId id="262" r:id="rId9"/>
    <p:sldId id="260" r:id="rId10"/>
    <p:sldId id="264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9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DBFC-2DF4-4B4C-86DD-1A7B211E0685}" type="datetimeFigureOut">
              <a:rPr lang="zh-CN" altLang="en-US" smtClean="0"/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7223-D9F5-406B-B3DD-03B09699E5CB}" type="slidenum">
              <a:rPr lang="zh-CN" altLang="en-US" smtClean="0"/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DBFC-2DF4-4B4C-86DD-1A7B211E068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7223-D9F5-406B-B3DD-03B09699E5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DBFC-2DF4-4B4C-86DD-1A7B211E068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7223-D9F5-406B-B3DD-03B09699E5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DBFC-2DF4-4B4C-86DD-1A7B211E068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7223-D9F5-406B-B3DD-03B09699E5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DBFC-2DF4-4B4C-86DD-1A7B211E068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7223-D9F5-406B-B3DD-03B09699E5CB}" type="slidenum">
              <a:rPr lang="zh-CN" altLang="en-US" smtClean="0"/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DBFC-2DF4-4B4C-86DD-1A7B211E068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7223-D9F5-406B-B3DD-03B09699E5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DBFC-2DF4-4B4C-86DD-1A7B211E068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7223-D9F5-406B-B3DD-03B09699E5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DBFC-2DF4-4B4C-86DD-1A7B211E068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7223-D9F5-406B-B3DD-03B09699E5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DBFC-2DF4-4B4C-86DD-1A7B211E068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7223-D9F5-406B-B3DD-03B09699E5CB}" type="slidenum">
              <a:rPr lang="zh-CN" altLang="en-US" smtClean="0"/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DBFC-2DF4-4B4C-86DD-1A7B211E068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7223-D9F5-406B-B3DD-03B09699E5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DBFC-2DF4-4B4C-86DD-1A7B211E068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7223-D9F5-406B-B3DD-03B09699E5CB}" type="slidenum">
              <a:rPr lang="zh-CN" altLang="en-US" smtClean="0"/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210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1A58DBFC-2DF4-4B4C-86DD-1A7B211E068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C3957223-D9F5-406B-B3DD-03B09699E5CB}" type="slidenum">
              <a:rPr lang="zh-CN" altLang="en-US" smtClean="0"/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210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490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 panose="020B0604030504040204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7095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990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575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15616" y="359898"/>
            <a:ext cx="7406640" cy="2781070"/>
          </a:xfrm>
        </p:spPr>
        <p:txBody>
          <a:bodyPr>
            <a:normAutofit/>
          </a:bodyPr>
          <a:lstStyle/>
          <a:p>
            <a:pPr algn="ctr"/>
            <a:r>
              <a:rPr lang="zh-CN" altLang="en-US" sz="5400" dirty="0" smtClean="0"/>
              <a:t>用</a:t>
            </a:r>
            <a:r>
              <a:rPr lang="en-US" altLang="zh-CN" sz="5400" dirty="0" err="1" smtClean="0"/>
              <a:t>drupal</a:t>
            </a:r>
            <a:r>
              <a:rPr lang="zh-CN" altLang="en-US" sz="5400" dirty="0" smtClean="0"/>
              <a:t>高效、安全地开发应用系统</a:t>
            </a:r>
            <a:endParaRPr lang="zh-CN" altLang="en-US" sz="5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75740" y="3804920"/>
            <a:ext cx="7128510" cy="1350645"/>
          </a:xfrm>
        </p:spPr>
        <p:txBody>
          <a:bodyPr>
            <a:normAutofit fontScale="90000" lnSpcReduction="20000"/>
          </a:bodyPr>
          <a:lstStyle/>
          <a:p>
            <a:pPr algn="ctr"/>
            <a:r>
              <a:rPr lang="zh-CN" altLang="en-US" sz="3600" b="1" dirty="0" smtClean="0"/>
              <a:t>都市狐狸</a:t>
            </a:r>
            <a:endParaRPr lang="zh-CN" altLang="en-US" sz="3600" b="1" dirty="0" smtClean="0"/>
          </a:p>
          <a:p>
            <a:pPr algn="ctr"/>
            <a:endParaRPr lang="zh-CN" altLang="en-US" sz="3200" dirty="0" smtClean="0"/>
          </a:p>
          <a:p>
            <a:pPr algn="ctr"/>
            <a:r>
              <a:rPr lang="zh-CN" altLang="en-US" sz="3200" dirty="0" smtClean="0"/>
              <a:t>深圳</a:t>
            </a:r>
            <a:r>
              <a:rPr lang="en-US" altLang="zh-CN" sz="3200" dirty="0" smtClean="0"/>
              <a:t>2020</a:t>
            </a:r>
            <a:r>
              <a:rPr lang="zh-CN" altLang="en-US" sz="3200" dirty="0" smtClean="0"/>
              <a:t>年</a:t>
            </a:r>
            <a:r>
              <a:rPr lang="en-US" altLang="zh-CN" sz="3200" dirty="0"/>
              <a:t>1</a:t>
            </a:r>
            <a:r>
              <a:rPr lang="en-US" altLang="zh-CN" sz="3200" dirty="0" smtClean="0"/>
              <a:t>0</a:t>
            </a:r>
            <a:r>
              <a:rPr lang="zh-CN" altLang="en-US" sz="3200" dirty="0" smtClean="0"/>
              <a:t>月</a:t>
            </a:r>
            <a:r>
              <a:rPr lang="en-US" altLang="zh-CN" sz="3200" dirty="0" smtClean="0"/>
              <a:t>25</a:t>
            </a:r>
            <a:r>
              <a:rPr lang="zh-CN" altLang="en-US" sz="3200" dirty="0" smtClean="0"/>
              <a:t>日 </a:t>
            </a:r>
            <a:r>
              <a:rPr lang="en-US" altLang="zh-CN" sz="3200" dirty="0" smtClean="0"/>
              <a:t>Drupal</a:t>
            </a:r>
            <a:r>
              <a:rPr lang="zh-CN" altLang="en-US" sz="3200" dirty="0" smtClean="0"/>
              <a:t>聚会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一、</a:t>
            </a:r>
            <a:r>
              <a:rPr lang="en-US" altLang="zh-CN" dirty="0" err="1" smtClean="0"/>
              <a:t>drupal</a:t>
            </a:r>
            <a:r>
              <a:rPr lang="zh-CN" altLang="en-US" dirty="0" smtClean="0"/>
              <a:t>做应用系统的开发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35608" y="1700808"/>
            <a:ext cx="6952816" cy="4403576"/>
          </a:xfrm>
        </p:spPr>
        <p:txBody>
          <a:bodyPr>
            <a:normAutofit fontScale="85000" lnSpcReduction="20000"/>
          </a:bodyPr>
          <a:lstStyle/>
          <a:p>
            <a:pPr marL="82550" indent="0">
              <a:buNone/>
            </a:pPr>
            <a:r>
              <a:rPr lang="en-US" altLang="zh-CN" sz="3000" dirty="0" smtClean="0">
                <a:solidFill>
                  <a:srgbClr val="C00000"/>
                </a:solidFill>
              </a:rPr>
              <a:t>1</a:t>
            </a:r>
            <a:r>
              <a:rPr lang="zh-CN" altLang="en-US" sz="3000" dirty="0" smtClean="0">
                <a:solidFill>
                  <a:srgbClr val="C00000"/>
                </a:solidFill>
              </a:rPr>
              <a:t>、</a:t>
            </a:r>
            <a:r>
              <a:rPr lang="en-US" altLang="zh-CN" sz="3000" dirty="0" smtClean="0">
                <a:solidFill>
                  <a:srgbClr val="C00000"/>
                </a:solidFill>
              </a:rPr>
              <a:t>Drupal</a:t>
            </a:r>
            <a:r>
              <a:rPr lang="zh-CN" altLang="en-US" sz="3000" dirty="0" smtClean="0">
                <a:solidFill>
                  <a:srgbClr val="C00000"/>
                </a:solidFill>
              </a:rPr>
              <a:t>的优势不是做网站，而是做信息应用系统</a:t>
            </a:r>
            <a:endParaRPr lang="en-US" altLang="zh-CN" sz="3000" dirty="0" smtClean="0">
              <a:solidFill>
                <a:srgbClr val="C00000"/>
              </a:solidFill>
            </a:endParaRPr>
          </a:p>
          <a:p>
            <a:r>
              <a:rPr lang="zh-CN" altLang="en-US" sz="2400" dirty="0" smtClean="0"/>
              <a:t>门户网站、论坛、博客</a:t>
            </a:r>
            <a:r>
              <a:rPr lang="zh-CN" altLang="en-US" sz="2400" dirty="0"/>
              <a:t>、</a:t>
            </a:r>
            <a:r>
              <a:rPr lang="zh-CN" altLang="en-US" sz="2400" dirty="0" smtClean="0"/>
              <a:t>电子商务</a:t>
            </a:r>
            <a:endParaRPr lang="en-US" altLang="zh-CN" sz="2400" dirty="0" smtClean="0"/>
          </a:p>
          <a:p>
            <a:r>
              <a:rPr lang="zh-CN" altLang="en-US" sz="2400" dirty="0" smtClean="0"/>
              <a:t>各行各业基于日常工作的业务系统</a:t>
            </a:r>
            <a:endParaRPr lang="en-US" altLang="zh-CN" sz="2400" dirty="0" smtClean="0"/>
          </a:p>
          <a:p>
            <a:pPr marL="82550" indent="0">
              <a:buNone/>
            </a:pPr>
            <a:r>
              <a:rPr lang="en-US" altLang="zh-CN" sz="3000" dirty="0" smtClean="0">
                <a:solidFill>
                  <a:srgbClr val="C00000"/>
                </a:solidFill>
              </a:rPr>
              <a:t>2</a:t>
            </a:r>
            <a:r>
              <a:rPr lang="zh-CN" altLang="en-US" sz="3000" dirty="0" smtClean="0">
                <a:solidFill>
                  <a:srgbClr val="C00000"/>
                </a:solidFill>
              </a:rPr>
              <a:t>、</a:t>
            </a:r>
            <a:r>
              <a:rPr lang="en-US" altLang="zh-CN" sz="3000" dirty="0" smtClean="0">
                <a:solidFill>
                  <a:srgbClr val="C00000"/>
                </a:solidFill>
              </a:rPr>
              <a:t>Drupal(CMS)</a:t>
            </a:r>
            <a:r>
              <a:rPr lang="zh-CN" altLang="en-US" sz="3000" dirty="0" smtClean="0">
                <a:solidFill>
                  <a:srgbClr val="C00000"/>
                </a:solidFill>
              </a:rPr>
              <a:t>是实体（</a:t>
            </a:r>
            <a:r>
              <a:rPr lang="en-US" altLang="zh-CN" sz="3000" dirty="0" smtClean="0">
                <a:solidFill>
                  <a:srgbClr val="C00000"/>
                </a:solidFill>
              </a:rPr>
              <a:t>Entity</a:t>
            </a:r>
            <a:r>
              <a:rPr lang="zh-CN" altLang="en-US" sz="3000" dirty="0" smtClean="0">
                <a:solidFill>
                  <a:srgbClr val="C00000"/>
                </a:solidFill>
              </a:rPr>
              <a:t>）管理平台</a:t>
            </a:r>
            <a:endParaRPr lang="en-US" altLang="zh-CN" sz="3000" dirty="0" smtClean="0">
              <a:solidFill>
                <a:srgbClr val="C00000"/>
              </a:solidFill>
            </a:endParaRPr>
          </a:p>
          <a:p>
            <a:r>
              <a:rPr lang="zh-CN" altLang="en-US" sz="2400" dirty="0" smtClean="0"/>
              <a:t>文章、用户、商品、业务、多媒体</a:t>
            </a:r>
            <a:r>
              <a:rPr lang="zh-CN" altLang="en-US" sz="2400" dirty="0"/>
              <a:t>文件</a:t>
            </a:r>
            <a:r>
              <a:rPr lang="zh-CN" altLang="en-US" sz="2400" dirty="0" smtClean="0"/>
              <a:t>、评论、点赞</a:t>
            </a:r>
            <a:r>
              <a:rPr lang="en-US" altLang="zh-CN" sz="2400" dirty="0" smtClean="0"/>
              <a:t>……</a:t>
            </a:r>
            <a:r>
              <a:rPr lang="zh-CN" altLang="en-US" sz="2400" dirty="0"/>
              <a:t>，</a:t>
            </a:r>
            <a:r>
              <a:rPr lang="zh-CN" altLang="en-US" sz="2400" dirty="0" smtClean="0"/>
              <a:t>都是实体</a:t>
            </a:r>
            <a:endParaRPr lang="en-US" altLang="zh-CN" sz="2400" dirty="0" smtClean="0"/>
          </a:p>
          <a:p>
            <a:r>
              <a:rPr lang="zh-CN" altLang="en-US" sz="2400" dirty="0" smtClean="0"/>
              <a:t>实体之间可以由包含、可以关联</a:t>
            </a:r>
            <a:endParaRPr lang="en-US" altLang="zh-CN" sz="2400" dirty="0" smtClean="0"/>
          </a:p>
          <a:p>
            <a:r>
              <a:rPr lang="zh-CN" altLang="en-US" sz="2400" dirty="0" smtClean="0"/>
              <a:t>把现实的东西转化为实体，就可以使用</a:t>
            </a:r>
            <a:r>
              <a:rPr lang="en-US" altLang="zh-CN" sz="2400" dirty="0" err="1" smtClean="0"/>
              <a:t>drupal</a:t>
            </a:r>
            <a:r>
              <a:rPr lang="zh-CN" altLang="en-US" sz="2400" dirty="0" smtClean="0"/>
              <a:t>设计系统</a:t>
            </a:r>
            <a:endParaRPr lang="en-US" altLang="zh-CN" sz="2400" dirty="0" smtClean="0"/>
          </a:p>
          <a:p>
            <a:r>
              <a:rPr lang="en-US" altLang="zh-CN" sz="2400" dirty="0" smtClean="0"/>
              <a:t>Drupal</a:t>
            </a:r>
            <a:r>
              <a:rPr lang="zh-CN" altLang="en-US" sz="2400" dirty="0" smtClean="0"/>
              <a:t>可以做所有功能的应用系统</a:t>
            </a:r>
            <a:endParaRPr lang="en-US" altLang="zh-CN" sz="2400" dirty="0" smtClean="0"/>
          </a:p>
          <a:p>
            <a:pPr marL="82550" indent="0">
              <a:buNone/>
            </a:pPr>
            <a:r>
              <a:rPr lang="en-US" altLang="zh-CN" sz="3000" dirty="0" smtClean="0">
                <a:solidFill>
                  <a:srgbClr val="C00000"/>
                </a:solidFill>
              </a:rPr>
              <a:t>3</a:t>
            </a:r>
            <a:r>
              <a:rPr lang="zh-CN" altLang="en-US" sz="3000" dirty="0" smtClean="0">
                <a:solidFill>
                  <a:srgbClr val="C00000"/>
                </a:solidFill>
              </a:rPr>
              <a:t>、</a:t>
            </a:r>
            <a:r>
              <a:rPr lang="en-US" altLang="zh-CN" sz="3000" dirty="0" smtClean="0">
                <a:solidFill>
                  <a:srgbClr val="C00000"/>
                </a:solidFill>
              </a:rPr>
              <a:t>Drupal</a:t>
            </a:r>
            <a:r>
              <a:rPr lang="zh-CN" altLang="en-US" sz="3000" dirty="0" smtClean="0">
                <a:solidFill>
                  <a:srgbClr val="C00000"/>
                </a:solidFill>
              </a:rPr>
              <a:t>的学习曲线</a:t>
            </a:r>
            <a:endParaRPr lang="en-US" altLang="zh-CN" sz="3000" dirty="0" smtClean="0">
              <a:solidFill>
                <a:srgbClr val="C00000"/>
              </a:solidFill>
            </a:endParaRPr>
          </a:p>
          <a:p>
            <a:r>
              <a:rPr lang="zh-CN" altLang="en-US" sz="2600" dirty="0" smtClean="0"/>
              <a:t>最大的障碍是对“实体”概念的理解，以及现实与实体的转化</a:t>
            </a:r>
            <a:endParaRPr lang="zh-CN" altLang="en-US" sz="26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44624"/>
            <a:ext cx="5112568" cy="528185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808" y="548680"/>
            <a:ext cx="4572000" cy="595122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2420888"/>
            <a:ext cx="9144000" cy="379817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677" y="1412776"/>
            <a:ext cx="3021763" cy="47361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二、当前软件使用者的困惑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/>
          <a:lstStyle/>
          <a:p>
            <a:r>
              <a:rPr lang="zh-CN" altLang="en-US" dirty="0" smtClean="0"/>
              <a:t>信息化应用中，通用型的为主缺少个性化</a:t>
            </a:r>
            <a:endParaRPr lang="en-US" altLang="zh-CN" dirty="0" smtClean="0"/>
          </a:p>
          <a:p>
            <a:r>
              <a:rPr lang="zh-CN" altLang="en-US" dirty="0" smtClean="0"/>
              <a:t>定制开发成本很高（由于开发效率低下，以至人工成本很高）</a:t>
            </a:r>
            <a:endParaRPr lang="en-US" altLang="zh-CN" dirty="0" smtClean="0"/>
          </a:p>
          <a:p>
            <a:r>
              <a:rPr lang="zh-CN" altLang="en-US" dirty="0" smtClean="0"/>
              <a:t>定制质量不高（主要时间精力放在设计软件结构和写代码上，分析用户需求和业务流程的时间不多）</a:t>
            </a:r>
            <a:endParaRPr lang="en-US" altLang="zh-CN" dirty="0" smtClean="0"/>
          </a:p>
          <a:p>
            <a:r>
              <a:rPr lang="zh-CN" altLang="en-US" dirty="0" smtClean="0"/>
              <a:t>更新迭代不</a:t>
            </a:r>
            <a:r>
              <a:rPr lang="zh-CN" altLang="en-US" dirty="0" smtClean="0"/>
              <a:t>方便，价格高、时间长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三、传统软件开发的流程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sz="2800" dirty="0" smtClean="0">
                <a:solidFill>
                  <a:srgbClr val="C00000"/>
                </a:solidFill>
              </a:rPr>
              <a:t>获取用户需求</a:t>
            </a:r>
            <a:r>
              <a:rPr lang="en-US" altLang="zh-CN" sz="2800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dirty="0" smtClean="0">
                <a:solidFill>
                  <a:srgbClr val="C00000"/>
                </a:solidFill>
                <a:sym typeface="Wingdings" panose="05000000000000000000" pitchFamily="2" charset="2"/>
              </a:rPr>
              <a:t>分析业务流程</a:t>
            </a:r>
            <a:r>
              <a:rPr lang="en-US" altLang="zh-CN" sz="2800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dirty="0" smtClean="0">
                <a:solidFill>
                  <a:srgbClr val="C00000"/>
                </a:solidFill>
                <a:sym typeface="Wingdings" panose="05000000000000000000" pitchFamily="2" charset="2"/>
              </a:rPr>
              <a:t>数据分析</a:t>
            </a:r>
            <a:endParaRPr lang="zh-CN" altLang="en-US" sz="2800" dirty="0">
              <a:solidFill>
                <a:srgbClr val="C00000"/>
              </a:solidFill>
            </a:endParaRPr>
          </a:p>
          <a:p>
            <a:r>
              <a:rPr lang="zh-CN" altLang="en-US" sz="2800" dirty="0" smtClean="0">
                <a:solidFill>
                  <a:srgbClr val="C00000"/>
                </a:solidFill>
                <a:sym typeface="Wingdings" panose="05000000000000000000" pitchFamily="2" charset="2"/>
              </a:rPr>
              <a:t>搭建数据表</a:t>
            </a:r>
            <a:r>
              <a:rPr lang="en-US" altLang="zh-CN" sz="2800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dirty="0" smtClean="0">
                <a:solidFill>
                  <a:srgbClr val="C00000"/>
                </a:solidFill>
                <a:sym typeface="Wingdings" panose="05000000000000000000" pitchFamily="2" charset="2"/>
              </a:rPr>
              <a:t>构建字段和字段属性</a:t>
            </a:r>
            <a:endParaRPr lang="en-US" altLang="zh-CN" sz="2800" dirty="0" smtClean="0">
              <a:solidFill>
                <a:srgbClr val="C00000"/>
              </a:solidFill>
              <a:sym typeface="Wingdings" panose="05000000000000000000" pitchFamily="2" charset="2"/>
            </a:endParaRPr>
          </a:p>
          <a:p>
            <a:r>
              <a:rPr lang="zh-CN" altLang="en-US" sz="2800" dirty="0" smtClean="0">
                <a:solidFill>
                  <a:srgbClr val="C00000"/>
                </a:solidFill>
                <a:sym typeface="Wingdings" panose="05000000000000000000" pitchFamily="2" charset="2"/>
              </a:rPr>
              <a:t>编写代码</a:t>
            </a:r>
            <a:endParaRPr lang="en-US" altLang="zh-CN" sz="2800" dirty="0" smtClean="0">
              <a:solidFill>
                <a:srgbClr val="C00000"/>
              </a:solidFill>
              <a:sym typeface="Wingdings" panose="05000000000000000000" pitchFamily="2" charset="2"/>
            </a:endParaRPr>
          </a:p>
          <a:p>
            <a:pPr marL="82550" indent="0">
              <a:buNone/>
            </a:pPr>
            <a:r>
              <a:rPr lang="en-US" altLang="zh-CN" sz="2800" dirty="0">
                <a:sym typeface="Wingdings" panose="05000000000000000000" pitchFamily="2" charset="2"/>
              </a:rPr>
              <a:t> </a:t>
            </a:r>
            <a:r>
              <a:rPr lang="en-US" altLang="zh-CN" sz="2800" dirty="0" smtClean="0">
                <a:sym typeface="Wingdings" panose="05000000000000000000" pitchFamily="2" charset="2"/>
              </a:rPr>
              <a:t>   a. </a:t>
            </a:r>
            <a:r>
              <a:rPr lang="zh-CN" altLang="en-US" sz="2800" dirty="0" smtClean="0">
                <a:sym typeface="Wingdings" panose="05000000000000000000" pitchFamily="2" charset="2"/>
              </a:rPr>
              <a:t>信息输入输出页面（</a:t>
            </a:r>
            <a:r>
              <a:rPr lang="en-US" altLang="zh-CN" sz="2800" dirty="0" smtClean="0">
                <a:sym typeface="Wingdings" panose="05000000000000000000" pitchFamily="2" charset="2"/>
              </a:rPr>
              <a:t>UI</a:t>
            </a:r>
            <a:r>
              <a:rPr lang="zh-CN" altLang="en-US" sz="2800" dirty="0" smtClean="0">
                <a:sym typeface="Wingdings" panose="05000000000000000000" pitchFamily="2" charset="2"/>
              </a:rPr>
              <a:t>）</a:t>
            </a:r>
            <a:endParaRPr lang="en-US" altLang="zh-CN" sz="2800" dirty="0" smtClean="0">
              <a:sym typeface="Wingdings" panose="05000000000000000000" pitchFamily="2" charset="2"/>
            </a:endParaRPr>
          </a:p>
          <a:p>
            <a:pPr marL="82550" indent="0">
              <a:buNone/>
            </a:pPr>
            <a:r>
              <a:rPr lang="en-US" altLang="zh-CN" sz="2800" dirty="0">
                <a:sym typeface="Wingdings" panose="05000000000000000000" pitchFamily="2" charset="2"/>
              </a:rPr>
              <a:t> </a:t>
            </a:r>
            <a:r>
              <a:rPr lang="en-US" altLang="zh-CN" sz="2800" dirty="0" smtClean="0">
                <a:sym typeface="Wingdings" panose="05000000000000000000" pitchFamily="2" charset="2"/>
              </a:rPr>
              <a:t>   b. </a:t>
            </a:r>
            <a:r>
              <a:rPr lang="zh-CN" altLang="en-US" sz="2800" dirty="0" smtClean="0">
                <a:sym typeface="Wingdings" panose="05000000000000000000" pitchFamily="2" charset="2"/>
              </a:rPr>
              <a:t>信息在复杂数据表中的增、删、改及算法处理（工作流）</a:t>
            </a:r>
            <a:endParaRPr lang="en-US" altLang="zh-CN" sz="2800" dirty="0" smtClean="0">
              <a:sym typeface="Wingdings" panose="05000000000000000000" pitchFamily="2" charset="2"/>
            </a:endParaRPr>
          </a:p>
          <a:p>
            <a:pPr marL="82550" indent="0">
              <a:buNone/>
            </a:pPr>
            <a:r>
              <a:rPr lang="en-US" altLang="zh-CN" sz="2800" dirty="0">
                <a:sym typeface="Wingdings" panose="05000000000000000000" pitchFamily="2" charset="2"/>
              </a:rPr>
              <a:t> </a:t>
            </a:r>
            <a:r>
              <a:rPr lang="en-US" altLang="zh-CN" sz="2800" dirty="0" smtClean="0">
                <a:sym typeface="Wingdings" panose="05000000000000000000" pitchFamily="2" charset="2"/>
              </a:rPr>
              <a:t>   c. </a:t>
            </a:r>
            <a:r>
              <a:rPr lang="zh-CN" altLang="en-US" sz="2800" dirty="0" smtClean="0">
                <a:sym typeface="Wingdings" panose="05000000000000000000" pitchFamily="2" charset="2"/>
              </a:rPr>
              <a:t>信息条件显示与统计（数据检索与分析）</a:t>
            </a:r>
            <a:endParaRPr lang="en-US" altLang="zh-CN" sz="2800" dirty="0" smtClean="0">
              <a:sym typeface="Wingdings" panose="05000000000000000000" pitchFamily="2" charset="2"/>
            </a:endParaRPr>
          </a:p>
          <a:p>
            <a:pPr marL="82550" indent="0">
              <a:buNone/>
            </a:pPr>
            <a:r>
              <a:rPr lang="en-US" altLang="zh-CN" sz="2800" dirty="0" smtClean="0">
                <a:sym typeface="Wingdings" panose="05000000000000000000" pitchFamily="2" charset="2"/>
              </a:rPr>
              <a:t>    d. </a:t>
            </a:r>
            <a:r>
              <a:rPr lang="zh-CN" altLang="en-US" sz="2800" dirty="0" smtClean="0">
                <a:sym typeface="Wingdings" panose="05000000000000000000" pitchFamily="2" charset="2"/>
              </a:rPr>
              <a:t>账号验证、数据录入的有效性、数据传输安全保障（安全管理）</a:t>
            </a:r>
            <a:endParaRPr lang="en-US" altLang="zh-CN" sz="2800" dirty="0" smtClean="0">
              <a:sym typeface="Wingdings" panose="05000000000000000000" pitchFamily="2" charset="2"/>
            </a:endParaRPr>
          </a:p>
          <a:p>
            <a:r>
              <a:rPr lang="zh-CN" altLang="en-US" sz="2800" dirty="0" smtClean="0">
                <a:solidFill>
                  <a:srgbClr val="C00000"/>
                </a:solidFill>
                <a:sym typeface="Wingdings" panose="05000000000000000000" pitchFamily="2" charset="2"/>
              </a:rPr>
              <a:t>测试、去</a:t>
            </a:r>
            <a:r>
              <a:rPr lang="en-US" altLang="zh-CN" sz="2800" dirty="0" smtClean="0">
                <a:solidFill>
                  <a:srgbClr val="C00000"/>
                </a:solidFill>
                <a:sym typeface="Wingdings" panose="05000000000000000000" pitchFamily="2" charset="2"/>
              </a:rPr>
              <a:t>Bug</a:t>
            </a:r>
            <a:r>
              <a:rPr lang="zh-CN" altLang="en-US" sz="2800" dirty="0" smtClean="0">
                <a:solidFill>
                  <a:srgbClr val="C00000"/>
                </a:solidFill>
                <a:sym typeface="Wingdings" panose="05000000000000000000" pitchFamily="2" charset="2"/>
              </a:rPr>
              <a:t>、上线</a:t>
            </a:r>
            <a:endParaRPr lang="en-US" altLang="zh-CN" sz="2800" dirty="0" smtClean="0">
              <a:solidFill>
                <a:srgbClr val="C00000"/>
              </a:solidFill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四、使用</a:t>
            </a:r>
            <a:r>
              <a:rPr lang="en-US" altLang="zh-CN" dirty="0" err="1" smtClean="0"/>
              <a:t>drupal</a:t>
            </a:r>
            <a:r>
              <a:rPr lang="zh-CN" altLang="en-US" dirty="0" smtClean="0"/>
              <a:t>的软件开发流程</a:t>
            </a:r>
            <a:endParaRPr lang="zh-CN" altLang="en-US" dirty="0"/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400" dirty="0" smtClean="0">
                <a:solidFill>
                  <a:srgbClr val="C00000"/>
                </a:solidFill>
              </a:rPr>
              <a:t>获取用户需求</a:t>
            </a:r>
            <a:r>
              <a:rPr lang="en-US" altLang="zh-CN" sz="2400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400" dirty="0" smtClean="0">
                <a:solidFill>
                  <a:srgbClr val="C00000"/>
                </a:solidFill>
                <a:sym typeface="Wingdings" panose="05000000000000000000" pitchFamily="2" charset="2"/>
              </a:rPr>
              <a:t>分析业务流程</a:t>
            </a:r>
            <a:r>
              <a:rPr lang="en-US" altLang="zh-CN" sz="2400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400" dirty="0" smtClean="0">
                <a:solidFill>
                  <a:srgbClr val="C00000"/>
                </a:solidFill>
                <a:sym typeface="Wingdings" panose="05000000000000000000" pitchFamily="2" charset="2"/>
              </a:rPr>
              <a:t>数据分析</a:t>
            </a:r>
            <a:endParaRPr lang="zh-CN" altLang="en-US" sz="2400" dirty="0">
              <a:solidFill>
                <a:srgbClr val="C00000"/>
              </a:solidFill>
            </a:endParaRPr>
          </a:p>
          <a:p>
            <a:r>
              <a:rPr lang="zh-CN" altLang="en-US" sz="2400" dirty="0" smtClean="0">
                <a:solidFill>
                  <a:srgbClr val="C00000"/>
                </a:solidFill>
                <a:sym typeface="Wingdings" panose="05000000000000000000" pitchFamily="2" charset="2"/>
              </a:rPr>
              <a:t>设计与构建“实体”（系统搭建数据表）</a:t>
            </a:r>
            <a:endParaRPr lang="en-US" altLang="zh-CN" sz="2400" dirty="0" smtClean="0">
              <a:solidFill>
                <a:srgbClr val="C00000"/>
              </a:solidFill>
              <a:sym typeface="Wingdings" panose="05000000000000000000" pitchFamily="2" charset="2"/>
            </a:endParaRPr>
          </a:p>
          <a:p>
            <a:pPr marL="82550" indent="0">
              <a:buNone/>
            </a:pPr>
            <a:r>
              <a:rPr lang="zh-CN" altLang="en-US" sz="2000" dirty="0" smtClean="0">
                <a:sym typeface="Wingdings" panose="05000000000000000000" pitchFamily="2" charset="2"/>
              </a:rPr>
              <a:t>    内容类型</a:t>
            </a:r>
            <a:r>
              <a:rPr lang="en-US" altLang="zh-CN" sz="2000" dirty="0" smtClean="0">
                <a:sym typeface="Wingdings" panose="05000000000000000000" pitchFamily="2" charset="2"/>
              </a:rPr>
              <a:t>——</a:t>
            </a:r>
            <a:r>
              <a:rPr lang="zh-CN" altLang="en-US" sz="2000" dirty="0" smtClean="0">
                <a:sym typeface="Wingdings" panose="05000000000000000000" pitchFamily="2" charset="2"/>
              </a:rPr>
              <a:t>动态数据表</a:t>
            </a:r>
            <a:endParaRPr lang="en-US" altLang="zh-CN" sz="2000" dirty="0" smtClean="0">
              <a:sym typeface="Wingdings" panose="05000000000000000000" pitchFamily="2" charset="2"/>
            </a:endParaRPr>
          </a:p>
          <a:p>
            <a:pPr marL="82550" indent="0">
              <a:buNone/>
            </a:pPr>
            <a:r>
              <a:rPr lang="zh-CN" altLang="en-US" sz="2000" dirty="0" smtClean="0">
                <a:sym typeface="Wingdings" panose="05000000000000000000" pitchFamily="2" charset="2"/>
              </a:rPr>
              <a:t>    分类</a:t>
            </a:r>
            <a:r>
              <a:rPr lang="en-US" altLang="zh-CN" sz="2000" dirty="0" smtClean="0">
                <a:sym typeface="Wingdings" panose="05000000000000000000" pitchFamily="2" charset="2"/>
              </a:rPr>
              <a:t>——</a:t>
            </a:r>
            <a:r>
              <a:rPr lang="zh-CN" altLang="en-US" sz="2000" dirty="0" smtClean="0">
                <a:sym typeface="Wingdings" panose="05000000000000000000" pitchFamily="2" charset="2"/>
              </a:rPr>
              <a:t>静态数据表</a:t>
            </a:r>
            <a:endParaRPr lang="en-US" altLang="zh-CN" sz="2000" dirty="0" smtClean="0">
              <a:sym typeface="Wingdings" panose="05000000000000000000" pitchFamily="2" charset="2"/>
            </a:endParaRPr>
          </a:p>
          <a:p>
            <a:pPr marL="82550" indent="0">
              <a:buNone/>
            </a:pPr>
            <a:r>
              <a:rPr lang="zh-CN" altLang="en-US" sz="2400" dirty="0" smtClean="0">
                <a:sym typeface="Wingdings" panose="05000000000000000000" pitchFamily="2" charset="2"/>
              </a:rPr>
              <a:t>无需懂得数据库的三大范式，无需懂得</a:t>
            </a:r>
            <a:r>
              <a:rPr lang="en-US" altLang="zh-CN" sz="2400" dirty="0" smtClean="0">
                <a:sym typeface="Wingdings" panose="05000000000000000000" pitchFamily="2" charset="2"/>
              </a:rPr>
              <a:t>SQL</a:t>
            </a:r>
            <a:r>
              <a:rPr lang="zh-CN" altLang="en-US" sz="2400" dirty="0" smtClean="0">
                <a:sym typeface="Wingdings" panose="05000000000000000000" pitchFamily="2" charset="2"/>
              </a:rPr>
              <a:t>语言</a:t>
            </a:r>
            <a:endParaRPr lang="en-US" altLang="zh-CN" sz="2400" dirty="0" smtClean="0">
              <a:sym typeface="Wingdings" panose="05000000000000000000" pitchFamily="2" charset="2"/>
            </a:endParaRPr>
          </a:p>
          <a:p>
            <a:r>
              <a:rPr lang="zh-CN" altLang="en-US" sz="2400" dirty="0" smtClean="0">
                <a:solidFill>
                  <a:srgbClr val="C00000"/>
                </a:solidFill>
                <a:sym typeface="Wingdings" panose="05000000000000000000" pitchFamily="2" charset="2"/>
              </a:rPr>
              <a:t>大部分功能无需编写代码使用</a:t>
            </a:r>
            <a:r>
              <a:rPr lang="zh-CN" altLang="en-US" sz="2400" dirty="0">
                <a:solidFill>
                  <a:srgbClr val="C00000"/>
                </a:solidFill>
                <a:sym typeface="Wingdings" panose="05000000000000000000" pitchFamily="2" charset="2"/>
              </a:rPr>
              <a:t>共享</a:t>
            </a:r>
            <a:r>
              <a:rPr lang="zh-CN" altLang="en-US" sz="2400" dirty="0" smtClean="0">
                <a:solidFill>
                  <a:srgbClr val="C00000"/>
                </a:solidFill>
                <a:sym typeface="Wingdings" panose="05000000000000000000" pitchFamily="2" charset="2"/>
              </a:rPr>
              <a:t>模块实现</a:t>
            </a:r>
            <a:endParaRPr lang="en-US" altLang="zh-CN" sz="2400" dirty="0" smtClean="0">
              <a:solidFill>
                <a:srgbClr val="C00000"/>
              </a:solidFill>
              <a:sym typeface="Wingdings" panose="05000000000000000000" pitchFamily="2" charset="2"/>
            </a:endParaRPr>
          </a:p>
          <a:p>
            <a:pPr marL="82550" indent="0">
              <a:buNone/>
            </a:pPr>
            <a:r>
              <a:rPr lang="en-US" altLang="zh-CN" sz="2000" dirty="0">
                <a:sym typeface="Wingdings" panose="05000000000000000000" pitchFamily="2" charset="2"/>
              </a:rPr>
              <a:t> </a:t>
            </a:r>
            <a:r>
              <a:rPr lang="en-US" altLang="zh-CN" sz="2000" dirty="0" smtClean="0">
                <a:sym typeface="Wingdings" panose="05000000000000000000" pitchFamily="2" charset="2"/>
              </a:rPr>
              <a:t>   a. UI——</a:t>
            </a:r>
            <a:r>
              <a:rPr lang="en-US" altLang="zh-CN" sz="2000" dirty="0" err="1" smtClean="0">
                <a:sym typeface="Wingdings" panose="05000000000000000000" pitchFamily="2" charset="2"/>
              </a:rPr>
              <a:t>core+views</a:t>
            </a:r>
            <a:r>
              <a:rPr lang="en-US" altLang="zh-CN" sz="2000" dirty="0" smtClean="0">
                <a:sym typeface="Wingdings" panose="05000000000000000000" pitchFamily="2" charset="2"/>
              </a:rPr>
              <a:t>+</a:t>
            </a:r>
            <a:r>
              <a:rPr lang="zh-CN" altLang="en-US" sz="2000" dirty="0" smtClean="0">
                <a:sym typeface="Wingdings" panose="05000000000000000000" pitchFamily="2" charset="2"/>
              </a:rPr>
              <a:t>功能</a:t>
            </a:r>
            <a:r>
              <a:rPr lang="zh-CN" altLang="en-US" sz="2000" dirty="0" smtClean="0">
                <a:sym typeface="Wingdings" panose="05000000000000000000" pitchFamily="2" charset="2"/>
              </a:rPr>
              <a:t>模块（</a:t>
            </a:r>
            <a:r>
              <a:rPr lang="en-US" altLang="zh-CN" sz="2000" dirty="0" smtClean="0">
                <a:sym typeface="Wingdings" panose="05000000000000000000" pitchFamily="2" charset="2"/>
              </a:rPr>
              <a:t>46170</a:t>
            </a:r>
            <a:r>
              <a:rPr lang="zh-CN" altLang="en-US" sz="2000" dirty="0" smtClean="0">
                <a:sym typeface="Wingdings" panose="05000000000000000000" pitchFamily="2" charset="2"/>
              </a:rPr>
              <a:t>个模块和</a:t>
            </a:r>
            <a:r>
              <a:rPr lang="en-US" altLang="zh-CN" sz="2000" dirty="0" smtClean="0">
                <a:sym typeface="Wingdings" panose="05000000000000000000" pitchFamily="2" charset="2"/>
              </a:rPr>
              <a:t>2913</a:t>
            </a:r>
            <a:r>
              <a:rPr lang="zh-CN" altLang="en-US" sz="2000" dirty="0" smtClean="0">
                <a:sym typeface="Wingdings" panose="05000000000000000000" pitchFamily="2" charset="2"/>
              </a:rPr>
              <a:t>个主题可供选择）</a:t>
            </a:r>
            <a:endParaRPr lang="en-US" altLang="zh-CN" sz="2000" dirty="0" smtClean="0">
              <a:sym typeface="Wingdings" panose="05000000000000000000" pitchFamily="2" charset="2"/>
            </a:endParaRPr>
          </a:p>
          <a:p>
            <a:pPr marL="82550" indent="0">
              <a:buNone/>
            </a:pPr>
            <a:r>
              <a:rPr lang="en-US" altLang="zh-CN" sz="2000" dirty="0" smtClean="0">
                <a:sym typeface="Wingdings" panose="05000000000000000000" pitchFamily="2" charset="2"/>
              </a:rPr>
              <a:t>    b. </a:t>
            </a:r>
            <a:r>
              <a:rPr lang="zh-CN" altLang="en-US" sz="2000" dirty="0" smtClean="0">
                <a:sym typeface="Wingdings" panose="05000000000000000000" pitchFamily="2" charset="2"/>
              </a:rPr>
              <a:t>工作流</a:t>
            </a:r>
            <a:r>
              <a:rPr lang="en-US" altLang="zh-CN" sz="2000" dirty="0" smtClean="0">
                <a:sym typeface="Wingdings" panose="05000000000000000000" pitchFamily="2" charset="2"/>
              </a:rPr>
              <a:t>——view+</a:t>
            </a:r>
            <a:r>
              <a:rPr lang="zh-CN" altLang="en-US" sz="2000" dirty="0">
                <a:sym typeface="Wingdings" panose="05000000000000000000" pitchFamily="2" charset="2"/>
              </a:rPr>
              <a:t>功能</a:t>
            </a:r>
            <a:r>
              <a:rPr lang="zh-CN" altLang="en-US" sz="2000" dirty="0" smtClean="0">
                <a:sym typeface="Wingdings" panose="05000000000000000000" pitchFamily="2" charset="2"/>
              </a:rPr>
              <a:t>模块</a:t>
            </a:r>
            <a:r>
              <a:rPr lang="en-US" altLang="zh-CN" sz="2000" dirty="0" smtClean="0">
                <a:sym typeface="Wingdings" panose="05000000000000000000" pitchFamily="2" charset="2"/>
              </a:rPr>
              <a:t>+</a:t>
            </a:r>
            <a:r>
              <a:rPr lang="zh-CN" altLang="en-US" sz="2000" dirty="0" smtClean="0">
                <a:sym typeface="Wingdings" panose="05000000000000000000" pitchFamily="2" charset="2"/>
              </a:rPr>
              <a:t>微代码自编模块</a:t>
            </a:r>
            <a:endParaRPr lang="en-US" altLang="zh-CN" sz="2000" dirty="0" smtClean="0">
              <a:sym typeface="Wingdings" panose="05000000000000000000" pitchFamily="2" charset="2"/>
            </a:endParaRPr>
          </a:p>
          <a:p>
            <a:pPr marL="82550" indent="0">
              <a:buNone/>
            </a:pPr>
            <a:r>
              <a:rPr lang="en-US" altLang="zh-CN" sz="2000" dirty="0">
                <a:sym typeface="Wingdings" panose="05000000000000000000" pitchFamily="2" charset="2"/>
              </a:rPr>
              <a:t> </a:t>
            </a:r>
            <a:r>
              <a:rPr lang="en-US" altLang="zh-CN" sz="2000" dirty="0" smtClean="0">
                <a:sym typeface="Wingdings" panose="05000000000000000000" pitchFamily="2" charset="2"/>
              </a:rPr>
              <a:t>   c. </a:t>
            </a:r>
            <a:r>
              <a:rPr lang="zh-CN" altLang="en-US" sz="2000" dirty="0" smtClean="0">
                <a:sym typeface="Wingdings" panose="05000000000000000000" pitchFamily="2" charset="2"/>
              </a:rPr>
              <a:t>数据检索与分析</a:t>
            </a:r>
            <a:r>
              <a:rPr lang="en-US" altLang="zh-CN" sz="2000" dirty="0" smtClean="0">
                <a:sym typeface="Wingdings" panose="05000000000000000000" pitchFamily="2" charset="2"/>
              </a:rPr>
              <a:t>——</a:t>
            </a:r>
            <a:r>
              <a:rPr lang="en-US" altLang="zh-CN" sz="2000" dirty="0" smtClean="0">
                <a:sym typeface="Wingdings" panose="05000000000000000000" pitchFamily="2" charset="2"/>
              </a:rPr>
              <a:t>views+</a:t>
            </a:r>
            <a:r>
              <a:rPr lang="zh-CN" altLang="en-US" sz="2000" dirty="0" smtClean="0">
                <a:sym typeface="Wingdings" panose="05000000000000000000" pitchFamily="2" charset="2"/>
              </a:rPr>
              <a:t>功能</a:t>
            </a:r>
            <a:r>
              <a:rPr lang="zh-CN" altLang="en-US" sz="2000" dirty="0">
                <a:sym typeface="Wingdings" panose="05000000000000000000" pitchFamily="2" charset="2"/>
              </a:rPr>
              <a:t>模块</a:t>
            </a:r>
            <a:endParaRPr lang="en-US" altLang="zh-CN" sz="2000" dirty="0" smtClean="0">
              <a:sym typeface="Wingdings" panose="05000000000000000000" pitchFamily="2" charset="2"/>
            </a:endParaRPr>
          </a:p>
          <a:p>
            <a:pPr marL="82550" indent="0">
              <a:buNone/>
            </a:pPr>
            <a:r>
              <a:rPr lang="en-US" altLang="zh-CN" sz="2000" dirty="0" smtClean="0">
                <a:sym typeface="Wingdings" panose="05000000000000000000" pitchFamily="2" charset="2"/>
              </a:rPr>
              <a:t>    d. </a:t>
            </a:r>
            <a:r>
              <a:rPr lang="zh-CN" altLang="en-US" sz="2000" dirty="0" smtClean="0">
                <a:sym typeface="Wingdings" panose="05000000000000000000" pitchFamily="2" charset="2"/>
              </a:rPr>
              <a:t>账号验证、数据录入的有效性、数据传输安全保障</a:t>
            </a:r>
            <a:r>
              <a:rPr lang="en-US" altLang="zh-CN" sz="2000" smtClean="0">
                <a:sym typeface="Wingdings" panose="05000000000000000000" pitchFamily="2" charset="2"/>
              </a:rPr>
              <a:t>——</a:t>
            </a:r>
            <a:r>
              <a:rPr lang="en-US" altLang="zh-CN" sz="2000" smtClean="0">
                <a:sym typeface="Wingdings" panose="05000000000000000000" pitchFamily="2" charset="2"/>
              </a:rPr>
              <a:t>core+</a:t>
            </a:r>
            <a:r>
              <a:rPr lang="zh-CN" altLang="en-US" sz="2000" smtClean="0">
                <a:sym typeface="Wingdings" panose="05000000000000000000" pitchFamily="2" charset="2"/>
              </a:rPr>
              <a:t>功能</a:t>
            </a:r>
            <a:r>
              <a:rPr lang="zh-CN" altLang="en-US" sz="2000" dirty="0">
                <a:sym typeface="Wingdings" panose="05000000000000000000" pitchFamily="2" charset="2"/>
              </a:rPr>
              <a:t>模块</a:t>
            </a:r>
            <a:endParaRPr lang="en-US" altLang="zh-CN" sz="2000" dirty="0" smtClean="0">
              <a:sym typeface="Wingdings" panose="05000000000000000000" pitchFamily="2" charset="2"/>
            </a:endParaRPr>
          </a:p>
          <a:p>
            <a:r>
              <a:rPr lang="zh-CN" altLang="en-US" sz="2400" dirty="0" smtClean="0">
                <a:solidFill>
                  <a:srgbClr val="C00000"/>
                </a:solidFill>
                <a:sym typeface="Wingdings" panose="05000000000000000000" pitchFamily="2" charset="2"/>
              </a:rPr>
              <a:t>测试、去</a:t>
            </a:r>
            <a:r>
              <a:rPr lang="en-US" altLang="zh-CN" sz="2400" dirty="0" smtClean="0">
                <a:solidFill>
                  <a:srgbClr val="C00000"/>
                </a:solidFill>
                <a:sym typeface="Wingdings" panose="05000000000000000000" pitchFamily="2" charset="2"/>
              </a:rPr>
              <a:t>Bug</a:t>
            </a:r>
            <a:r>
              <a:rPr lang="zh-CN" altLang="en-US" sz="2400" dirty="0" smtClean="0">
                <a:solidFill>
                  <a:srgbClr val="C00000"/>
                </a:solidFill>
                <a:sym typeface="Wingdings" panose="05000000000000000000" pitchFamily="2" charset="2"/>
              </a:rPr>
              <a:t>、上线</a:t>
            </a:r>
            <a:endParaRPr lang="en-US" altLang="zh-CN" sz="2400" dirty="0" smtClean="0">
              <a:solidFill>
                <a:srgbClr val="C00000"/>
              </a:solidFill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五、</a:t>
            </a:r>
            <a:r>
              <a:rPr lang="en-US" altLang="zh-CN" dirty="0" err="1" smtClean="0"/>
              <a:t>drupal</a:t>
            </a:r>
            <a:r>
              <a:rPr lang="zh-CN" altLang="en-US" dirty="0" smtClean="0"/>
              <a:t>开发的优势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31640" y="1340768"/>
            <a:ext cx="7498080" cy="5293568"/>
          </a:xfrm>
        </p:spPr>
        <p:txBody>
          <a:bodyPr>
            <a:normAutofit/>
          </a:bodyPr>
          <a:lstStyle/>
          <a:p>
            <a:pPr marL="82550" indent="0">
              <a:buNone/>
            </a:pPr>
            <a:r>
              <a:rPr lang="en-US" altLang="zh-CN" sz="2400" dirty="0" smtClean="0">
                <a:solidFill>
                  <a:srgbClr val="C00000"/>
                </a:solidFill>
              </a:rPr>
              <a:t>A. </a:t>
            </a:r>
            <a:r>
              <a:rPr lang="zh-CN" altLang="en-US" sz="2400" dirty="0" smtClean="0">
                <a:solidFill>
                  <a:srgbClr val="C00000"/>
                </a:solidFill>
              </a:rPr>
              <a:t>以搭积木的方式极大降低开发难度</a:t>
            </a:r>
            <a:endParaRPr lang="en-US" altLang="zh-CN" sz="2400" dirty="0" smtClean="0">
              <a:solidFill>
                <a:srgbClr val="C00000"/>
              </a:solidFill>
            </a:endParaRPr>
          </a:p>
          <a:p>
            <a:pPr marL="82550" indent="0">
              <a:buNone/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a. </a:t>
            </a:r>
            <a:r>
              <a:rPr lang="zh-CN" altLang="en-US" sz="2000" dirty="0" smtClean="0"/>
              <a:t>无需</a:t>
            </a:r>
            <a:r>
              <a:rPr lang="zh-CN" altLang="en-US" sz="2000" dirty="0"/>
              <a:t>构建</a:t>
            </a:r>
            <a:r>
              <a:rPr lang="zh-CN" altLang="en-US" sz="2000" dirty="0" smtClean="0"/>
              <a:t>数据库</a:t>
            </a:r>
            <a:r>
              <a:rPr lang="en-US" altLang="zh-CN" sz="2000" dirty="0"/>
              <a:t>——</a:t>
            </a:r>
            <a:r>
              <a:rPr lang="zh-CN" altLang="en-US" sz="2000" dirty="0" smtClean="0"/>
              <a:t>数据表全部由系统自动生成，数据库搭建的错误率降低</a:t>
            </a:r>
            <a:endParaRPr lang="en-US" altLang="zh-CN" sz="2000" dirty="0" smtClean="0"/>
          </a:p>
          <a:p>
            <a:pPr marL="82550" indent="0">
              <a:buNone/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b. </a:t>
            </a:r>
            <a:r>
              <a:rPr lang="zh-CN" altLang="en-US" sz="2000" dirty="0" smtClean="0"/>
              <a:t>无需编写大部分代码</a:t>
            </a:r>
            <a:r>
              <a:rPr lang="en-US" altLang="zh-CN" sz="2000" dirty="0" smtClean="0"/>
              <a:t>——</a:t>
            </a:r>
            <a:r>
              <a:rPr lang="zh-CN" altLang="en-US" sz="2000" dirty="0" smtClean="0"/>
              <a:t>由核心模块和共享模块实现大部分功能，个性化功能自己编写微模块即可实现</a:t>
            </a:r>
            <a:endParaRPr lang="en-US" altLang="zh-CN" sz="2000" dirty="0" smtClean="0"/>
          </a:p>
          <a:p>
            <a:pPr marL="82550" indent="0">
              <a:buNone/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c. </a:t>
            </a:r>
            <a:r>
              <a:rPr lang="zh-CN" altLang="en-US" sz="2000" dirty="0" smtClean="0"/>
              <a:t>由于自编代码极少，大部分代码都经过大量用户的使用与测试，</a:t>
            </a:r>
            <a:r>
              <a:rPr lang="en-US" altLang="zh-CN" sz="2000" dirty="0" smtClean="0"/>
              <a:t>Bug</a:t>
            </a:r>
            <a:r>
              <a:rPr lang="zh-CN" altLang="en-US" sz="2000" dirty="0" smtClean="0"/>
              <a:t>极少，系统测试与上线快捷</a:t>
            </a:r>
            <a:endParaRPr lang="en-US" altLang="zh-CN" sz="2000" dirty="0" smtClean="0"/>
          </a:p>
          <a:p>
            <a:pPr marL="82550" indent="0">
              <a:buNone/>
            </a:pPr>
            <a:endParaRPr lang="en-US" altLang="zh-CN" sz="2400" dirty="0" smtClean="0"/>
          </a:p>
          <a:p>
            <a:pPr marL="82550" indent="0">
              <a:buNone/>
            </a:pPr>
            <a:r>
              <a:rPr lang="en-US" altLang="zh-CN" sz="2400" dirty="0" smtClean="0">
                <a:solidFill>
                  <a:srgbClr val="C00000"/>
                </a:solidFill>
              </a:rPr>
              <a:t>B. </a:t>
            </a:r>
            <a:r>
              <a:rPr lang="zh-CN" altLang="en-US" sz="2400" dirty="0" smtClean="0">
                <a:solidFill>
                  <a:srgbClr val="C00000"/>
                </a:solidFill>
              </a:rPr>
              <a:t>极大减轻迭代升级的难度、提升实现的速度</a:t>
            </a:r>
            <a:endParaRPr lang="en-US" altLang="zh-CN" sz="2400" dirty="0" smtClean="0">
              <a:solidFill>
                <a:srgbClr val="C00000"/>
              </a:solidFill>
            </a:endParaRPr>
          </a:p>
          <a:p>
            <a:pPr marL="82550" indent="0">
              <a:buNone/>
            </a:pPr>
            <a:r>
              <a:rPr lang="zh-CN" altLang="en-US" sz="2000" dirty="0" smtClean="0"/>
              <a:t>  迭代升级</a:t>
            </a:r>
            <a:r>
              <a:rPr lang="en-US" altLang="zh-CN" sz="2000" dirty="0" smtClean="0"/>
              <a:t>——</a:t>
            </a:r>
            <a:r>
              <a:rPr lang="zh-CN" altLang="en-US" sz="2000" dirty="0" smtClean="0"/>
              <a:t>修改数据库和程序运行的代码，</a:t>
            </a:r>
            <a:r>
              <a:rPr lang="en-US" altLang="zh-CN" sz="2000" dirty="0" err="1" smtClean="0"/>
              <a:t>drupal</a:t>
            </a:r>
            <a:r>
              <a:rPr lang="zh-CN" altLang="en-US" sz="2000" dirty="0" smtClean="0"/>
              <a:t>开发涉及系统底层（数据库、功能代码）很少</a:t>
            </a:r>
            <a:endParaRPr lang="en-US" altLang="zh-CN" sz="2000" dirty="0" smtClean="0"/>
          </a:p>
          <a:p>
            <a:pPr marL="82550" indent="0">
              <a:buNone/>
            </a:pPr>
            <a:endParaRPr lang="en-US" altLang="zh-CN" sz="2000" dirty="0"/>
          </a:p>
          <a:p>
            <a:pPr marL="82550" indent="0">
              <a:buNone/>
            </a:pPr>
            <a:r>
              <a:rPr lang="en-US" altLang="zh-CN" sz="2400" dirty="0" smtClean="0">
                <a:solidFill>
                  <a:srgbClr val="C00000"/>
                </a:solidFill>
              </a:rPr>
              <a:t>C. </a:t>
            </a:r>
            <a:r>
              <a:rPr lang="zh-CN" altLang="en-US" sz="2400" dirty="0" smtClean="0">
                <a:solidFill>
                  <a:srgbClr val="C00000"/>
                </a:solidFill>
              </a:rPr>
              <a:t>开发者可以把更多的时间精力用于研究客户的需求和业务流程上，将大大提高软件产品的质量</a:t>
            </a:r>
            <a:endParaRPr lang="en-US" altLang="zh-CN" sz="24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六、</a:t>
            </a:r>
            <a:r>
              <a:rPr lang="en-US" altLang="zh-CN" dirty="0" err="1" smtClean="0"/>
              <a:t>drupal</a:t>
            </a:r>
            <a:r>
              <a:rPr lang="zh-CN" altLang="en-US" dirty="0" smtClean="0"/>
              <a:t>开发的优势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31640" y="1340768"/>
            <a:ext cx="7498080" cy="5293568"/>
          </a:xfrm>
        </p:spPr>
        <p:txBody>
          <a:bodyPr>
            <a:normAutofit fontScale="92500" lnSpcReduction="10000"/>
          </a:bodyPr>
          <a:lstStyle/>
          <a:p>
            <a:pPr marL="82550" indent="0">
              <a:buNone/>
            </a:pPr>
            <a:r>
              <a:rPr lang="en-US" altLang="zh-CN" sz="2600" dirty="0">
                <a:solidFill>
                  <a:srgbClr val="C00000"/>
                </a:solidFill>
              </a:rPr>
              <a:t>D</a:t>
            </a:r>
            <a:r>
              <a:rPr lang="en-US" altLang="zh-CN" sz="2600" dirty="0" smtClean="0">
                <a:solidFill>
                  <a:srgbClr val="C00000"/>
                </a:solidFill>
              </a:rPr>
              <a:t>. </a:t>
            </a:r>
            <a:r>
              <a:rPr lang="zh-CN" altLang="en-US" sz="2600" dirty="0" smtClean="0">
                <a:solidFill>
                  <a:srgbClr val="C00000"/>
                </a:solidFill>
              </a:rPr>
              <a:t>团队成员对系统后续的运维与迭代升级影响较少</a:t>
            </a:r>
            <a:endParaRPr lang="en-US" altLang="zh-CN" sz="2600" dirty="0" smtClean="0">
              <a:solidFill>
                <a:srgbClr val="C00000"/>
              </a:solidFill>
            </a:endParaRPr>
          </a:p>
          <a:p>
            <a:pPr marL="82550" indent="0">
              <a:buNone/>
            </a:pPr>
            <a:r>
              <a:rPr lang="en-US" altLang="zh-CN" sz="2000" dirty="0" smtClean="0"/>
              <a:t>  Drupal</a:t>
            </a:r>
            <a:r>
              <a:rPr lang="zh-CN" altLang="en-US" sz="2000" dirty="0" smtClean="0"/>
              <a:t>系统结构标准一致</a:t>
            </a:r>
            <a:r>
              <a:rPr lang="en-US" altLang="zh-CN" sz="2000" dirty="0" smtClean="0"/>
              <a:t>——</a:t>
            </a:r>
            <a:r>
              <a:rPr lang="zh-CN" altLang="en-US" sz="2000" dirty="0" smtClean="0"/>
              <a:t>未参与开发的人员（熟悉</a:t>
            </a:r>
            <a:r>
              <a:rPr lang="en-US" altLang="zh-CN" sz="2000" dirty="0" err="1" smtClean="0"/>
              <a:t>drupal</a:t>
            </a:r>
            <a:r>
              <a:rPr lang="zh-CN" altLang="en-US" sz="2000" dirty="0" smtClean="0"/>
              <a:t>）能快速了解系统结构，实现系统的运维、迭代与升级</a:t>
            </a:r>
            <a:endParaRPr lang="en-US" altLang="zh-CN" sz="2000" dirty="0" smtClean="0"/>
          </a:p>
          <a:p>
            <a:pPr marL="82550" indent="0">
              <a:buNone/>
            </a:pPr>
            <a:endParaRPr lang="en-US" altLang="zh-CN" sz="2000" dirty="0" smtClean="0"/>
          </a:p>
          <a:p>
            <a:pPr marL="82550" indent="0">
              <a:buNone/>
            </a:pPr>
            <a:r>
              <a:rPr lang="en-US" altLang="zh-CN" sz="2600" dirty="0" smtClean="0">
                <a:solidFill>
                  <a:srgbClr val="C00000"/>
                </a:solidFill>
              </a:rPr>
              <a:t>E. </a:t>
            </a:r>
            <a:r>
              <a:rPr lang="zh-CN" altLang="en-US" sz="2600" dirty="0" smtClean="0">
                <a:solidFill>
                  <a:srgbClr val="C00000"/>
                </a:solidFill>
              </a:rPr>
              <a:t>安全性高</a:t>
            </a:r>
            <a:endParaRPr lang="en-US" altLang="zh-CN" sz="2600" dirty="0" smtClean="0">
              <a:solidFill>
                <a:srgbClr val="C00000"/>
              </a:solidFill>
            </a:endParaRPr>
          </a:p>
          <a:p>
            <a:pPr marL="82550" indent="0">
              <a:buNone/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</a:t>
            </a:r>
            <a:r>
              <a:rPr lang="zh-CN" altLang="en-US" sz="2000" dirty="0" smtClean="0"/>
              <a:t>由于</a:t>
            </a:r>
            <a:r>
              <a:rPr lang="en-US" altLang="zh-CN" sz="2000" dirty="0" err="1" smtClean="0"/>
              <a:t>drupal</a:t>
            </a:r>
            <a:r>
              <a:rPr lang="zh-CN" altLang="en-US" sz="2000" dirty="0" smtClean="0"/>
              <a:t>的开源与共享，使用者众多，一旦出现安全问题容易被发现，原创者会及时更新</a:t>
            </a:r>
            <a:endParaRPr lang="en-US" altLang="zh-CN" sz="2000" dirty="0" smtClean="0"/>
          </a:p>
          <a:p>
            <a:pPr marL="82550" indent="0">
              <a:buNone/>
            </a:pPr>
            <a:endParaRPr lang="en-US" altLang="zh-CN" sz="2000" dirty="0"/>
          </a:p>
          <a:p>
            <a:pPr marL="82550" indent="0" algn="ctr">
              <a:buNone/>
            </a:pPr>
            <a:r>
              <a:rPr lang="zh-CN" altLang="en-US" dirty="0" smtClean="0">
                <a:solidFill>
                  <a:srgbClr val="002060"/>
                </a:solidFill>
              </a:rPr>
              <a:t>与传统开发模式相比较</a:t>
            </a:r>
            <a:endParaRPr lang="en-US" altLang="zh-CN" dirty="0" smtClean="0">
              <a:solidFill>
                <a:srgbClr val="002060"/>
              </a:solidFill>
            </a:endParaRPr>
          </a:p>
          <a:p>
            <a:pPr marL="82550" indent="0" algn="ctr">
              <a:buNone/>
            </a:pPr>
            <a:r>
              <a:rPr lang="zh-CN" altLang="en-US" sz="2400" dirty="0" smtClean="0">
                <a:solidFill>
                  <a:srgbClr val="0070C0"/>
                </a:solidFill>
              </a:rPr>
              <a:t>系统更稳定</a:t>
            </a:r>
            <a:endParaRPr lang="en-US" altLang="zh-CN" sz="2400" dirty="0" smtClean="0">
              <a:solidFill>
                <a:srgbClr val="0070C0"/>
              </a:solidFill>
            </a:endParaRPr>
          </a:p>
          <a:p>
            <a:pPr marL="82550" indent="0" algn="ctr">
              <a:buNone/>
            </a:pPr>
            <a:r>
              <a:rPr lang="zh-CN" altLang="en-US" sz="2400" dirty="0" smtClean="0">
                <a:solidFill>
                  <a:srgbClr val="0070C0"/>
                </a:solidFill>
              </a:rPr>
              <a:t>开发效率更高</a:t>
            </a:r>
            <a:endParaRPr lang="en-US" altLang="zh-CN" sz="2400" dirty="0" smtClean="0">
              <a:solidFill>
                <a:srgbClr val="0070C0"/>
              </a:solidFill>
            </a:endParaRPr>
          </a:p>
          <a:p>
            <a:pPr marL="82550" indent="0" algn="ctr">
              <a:buNone/>
            </a:pPr>
            <a:r>
              <a:rPr lang="zh-CN" altLang="en-US" sz="2400" dirty="0" smtClean="0">
                <a:solidFill>
                  <a:srgbClr val="0070C0"/>
                </a:solidFill>
              </a:rPr>
              <a:t>迭代更新更便利</a:t>
            </a:r>
            <a:endParaRPr lang="en-US" altLang="zh-CN" sz="2400" dirty="0" smtClean="0">
              <a:solidFill>
                <a:srgbClr val="0070C0"/>
              </a:solidFill>
            </a:endParaRPr>
          </a:p>
          <a:p>
            <a:pPr marL="82550" indent="0" algn="ctr">
              <a:buNone/>
            </a:pPr>
            <a:r>
              <a:rPr lang="zh-CN" altLang="en-US" sz="2400" dirty="0" smtClean="0">
                <a:solidFill>
                  <a:srgbClr val="0070C0"/>
                </a:solidFill>
              </a:rPr>
              <a:t>安全系数更高</a:t>
            </a:r>
            <a:endParaRPr lang="en-US" altLang="zh-CN" sz="2400" dirty="0">
              <a:solidFill>
                <a:srgbClr val="0070C0"/>
              </a:solidFill>
            </a:endParaRPr>
          </a:p>
          <a:p>
            <a:pPr marL="82550" indent="0" algn="ctr">
              <a:buNone/>
            </a:pPr>
            <a:r>
              <a:rPr lang="zh-CN" altLang="en-US" sz="2400" dirty="0" smtClean="0">
                <a:solidFill>
                  <a:srgbClr val="0070C0"/>
                </a:solidFill>
              </a:rPr>
              <a:t> 项目成本更低</a:t>
            </a:r>
            <a:endParaRPr lang="zh-CN" alt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七、</a:t>
            </a:r>
            <a:r>
              <a:rPr lang="en-US" altLang="zh-CN" dirty="0" smtClean="0"/>
              <a:t>Drupal</a:t>
            </a:r>
            <a:r>
              <a:rPr lang="zh-CN" altLang="en-US" dirty="0"/>
              <a:t>的应用扩展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9632" y="1412776"/>
            <a:ext cx="7674056" cy="5328592"/>
          </a:xfrm>
        </p:spPr>
        <p:txBody>
          <a:bodyPr>
            <a:normAutofit fontScale="92500" lnSpcReduction="20000"/>
          </a:bodyPr>
          <a:lstStyle/>
          <a:p>
            <a:pPr marL="82550" indent="0">
              <a:buNone/>
            </a:pPr>
            <a:r>
              <a:rPr lang="en-US" altLang="zh-CN" sz="3000" dirty="0" smtClean="0">
                <a:solidFill>
                  <a:srgbClr val="C00000"/>
                </a:solidFill>
              </a:rPr>
              <a:t>A. </a:t>
            </a:r>
            <a:r>
              <a:rPr lang="zh-CN" altLang="en-US" sz="3000" dirty="0" smtClean="0">
                <a:solidFill>
                  <a:srgbClr val="C00000"/>
                </a:solidFill>
              </a:rPr>
              <a:t>做大</a:t>
            </a:r>
            <a:r>
              <a:rPr lang="zh-CN" altLang="en-US" sz="3000" dirty="0" smtClean="0">
                <a:solidFill>
                  <a:srgbClr val="C00000"/>
                </a:solidFill>
              </a:rPr>
              <a:t>数据管理与分析中心</a:t>
            </a:r>
            <a:endParaRPr lang="en-US" altLang="zh-CN" sz="3000" dirty="0" smtClean="0">
              <a:solidFill>
                <a:srgbClr val="C00000"/>
              </a:solidFill>
            </a:endParaRPr>
          </a:p>
          <a:p>
            <a:r>
              <a:rPr lang="en-US" altLang="zh-CN" sz="2200" dirty="0" smtClean="0"/>
              <a:t>Drupal</a:t>
            </a:r>
            <a:r>
              <a:rPr lang="zh-CN" altLang="en-US" sz="2200" dirty="0" smtClean="0"/>
              <a:t>是基于“实体”的内容管理系统</a:t>
            </a:r>
            <a:r>
              <a:rPr lang="en-US" altLang="zh-CN" sz="2200" dirty="0" smtClean="0"/>
              <a:t>(CRM)</a:t>
            </a:r>
            <a:endParaRPr lang="en-US" altLang="zh-CN" sz="2200" dirty="0" smtClean="0"/>
          </a:p>
          <a:p>
            <a:r>
              <a:rPr lang="zh-CN" altLang="en-US" sz="2200" dirty="0" smtClean="0"/>
              <a:t>“实体”是现实表述，“实体”数据也就是现实数据，通过实体数据的分析可得</a:t>
            </a:r>
            <a:r>
              <a:rPr lang="zh-CN" altLang="en-US" sz="2200" dirty="0"/>
              <a:t>知</a:t>
            </a:r>
            <a:r>
              <a:rPr lang="zh-CN" altLang="en-US" sz="2200" dirty="0" smtClean="0"/>
              <a:t>现实的状况</a:t>
            </a:r>
            <a:endParaRPr lang="en-US" altLang="zh-CN" sz="2200" dirty="0" smtClean="0"/>
          </a:p>
          <a:p>
            <a:r>
              <a:rPr lang="zh-CN" altLang="en-US" sz="2200" dirty="0" smtClean="0"/>
              <a:t>例：使用</a:t>
            </a:r>
            <a:r>
              <a:rPr lang="en-US" altLang="zh-CN" sz="2200" dirty="0" smtClean="0"/>
              <a:t>Drupal</a:t>
            </a:r>
            <a:r>
              <a:rPr lang="zh-CN" altLang="en-US" sz="2200" dirty="0" smtClean="0"/>
              <a:t>的实体统计功能，即可快速实现数据分析</a:t>
            </a:r>
            <a:endParaRPr lang="en-US" altLang="zh-CN" sz="2200" dirty="0" smtClean="0"/>
          </a:p>
          <a:p>
            <a:pPr marL="82550" indent="0">
              <a:buNone/>
            </a:pPr>
            <a:endParaRPr lang="en-US" altLang="zh-CN" sz="2400" dirty="0"/>
          </a:p>
          <a:p>
            <a:pPr marL="82550" indent="0">
              <a:buNone/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marL="82550" indent="0">
              <a:buNone/>
            </a:pPr>
            <a:r>
              <a:rPr lang="en-US" altLang="zh-CN" sz="3000" dirty="0" smtClean="0">
                <a:solidFill>
                  <a:srgbClr val="C00000"/>
                </a:solidFill>
              </a:rPr>
              <a:t>B. </a:t>
            </a:r>
            <a:r>
              <a:rPr lang="zh-CN" altLang="en-US" sz="3000" dirty="0" smtClean="0">
                <a:solidFill>
                  <a:srgbClr val="C00000"/>
                </a:solidFill>
              </a:rPr>
              <a:t>不同终端的扩展</a:t>
            </a:r>
            <a:endParaRPr lang="en-US" altLang="zh-CN" sz="3000" dirty="0" smtClean="0">
              <a:solidFill>
                <a:srgbClr val="C00000"/>
              </a:solidFill>
            </a:endParaRPr>
          </a:p>
          <a:p>
            <a:r>
              <a:rPr lang="zh-CN" altLang="en-US" sz="2000" dirty="0" smtClean="0"/>
              <a:t>常用终端设备</a:t>
            </a:r>
            <a:r>
              <a:rPr lang="en-US" altLang="zh-CN" sz="2000" dirty="0" smtClean="0"/>
              <a:t>——PC</a:t>
            </a:r>
            <a:r>
              <a:rPr lang="zh-CN" altLang="en-US" sz="2000" dirty="0" smtClean="0"/>
              <a:t>、安卓、</a:t>
            </a:r>
            <a:r>
              <a:rPr lang="zh-CN" altLang="en-US" sz="2000" dirty="0" smtClean="0"/>
              <a:t>苹果</a:t>
            </a:r>
            <a:endParaRPr lang="en-US" altLang="zh-CN" sz="2000" dirty="0" smtClean="0"/>
          </a:p>
          <a:p>
            <a:r>
              <a:rPr lang="zh-CN" altLang="en-US" sz="2200" dirty="0" smtClean="0"/>
              <a:t>通过</a:t>
            </a:r>
            <a:r>
              <a:rPr lang="en-US" altLang="zh-CN" sz="2200" dirty="0"/>
              <a:t>RESTful Web </a:t>
            </a:r>
            <a:r>
              <a:rPr lang="en-US" altLang="zh-CN" sz="2200" dirty="0" smtClean="0"/>
              <a:t>Services</a:t>
            </a:r>
            <a:r>
              <a:rPr lang="zh-CN" altLang="en-US" sz="2200" dirty="0" smtClean="0"/>
              <a:t>模块</a:t>
            </a:r>
            <a:r>
              <a:rPr lang="en-US" altLang="zh-CN" sz="2200" dirty="0" smtClean="0"/>
              <a:t>(API)</a:t>
            </a:r>
            <a:r>
              <a:rPr lang="zh-CN" altLang="en-US" sz="2200" dirty="0" smtClean="0"/>
              <a:t>，以</a:t>
            </a:r>
            <a:r>
              <a:rPr lang="en-US" altLang="zh-CN" sz="2200" dirty="0" smtClean="0"/>
              <a:t>XML</a:t>
            </a:r>
            <a:r>
              <a:rPr lang="zh-CN" altLang="en-US" sz="2200" dirty="0" smtClean="0"/>
              <a:t>、</a:t>
            </a:r>
            <a:r>
              <a:rPr lang="en-US" altLang="zh-CN" sz="2200" dirty="0" smtClean="0"/>
              <a:t>JSON</a:t>
            </a:r>
            <a:r>
              <a:rPr lang="zh-CN" altLang="en-US" sz="2200" dirty="0" smtClean="0"/>
              <a:t>为桥梁，与网页、</a:t>
            </a:r>
            <a:r>
              <a:rPr lang="en-US" altLang="zh-CN" sz="2200" dirty="0" smtClean="0"/>
              <a:t>exe</a:t>
            </a:r>
            <a:r>
              <a:rPr lang="zh-CN" altLang="en-US" sz="2200" dirty="0" smtClean="0"/>
              <a:t>程序</a:t>
            </a:r>
            <a:r>
              <a:rPr lang="en-US" altLang="zh-CN" sz="2200" dirty="0" smtClean="0"/>
              <a:t>(PC)</a:t>
            </a:r>
            <a:r>
              <a:rPr lang="zh-CN" altLang="en-US" sz="2200" dirty="0" smtClean="0"/>
              <a:t>和</a:t>
            </a:r>
            <a:r>
              <a:rPr lang="en-US" altLang="zh-CN" sz="2200" dirty="0" smtClean="0"/>
              <a:t>App(</a:t>
            </a:r>
            <a:r>
              <a:rPr lang="zh-CN" altLang="en-US" sz="2200" dirty="0" smtClean="0"/>
              <a:t>安卓、苹果</a:t>
            </a:r>
            <a:r>
              <a:rPr lang="en-US" altLang="zh-CN" sz="2200" dirty="0" smtClean="0"/>
              <a:t>)</a:t>
            </a:r>
            <a:r>
              <a:rPr lang="zh-CN" altLang="en-US" sz="2200" dirty="0" smtClean="0"/>
              <a:t>对接</a:t>
            </a:r>
            <a:endParaRPr lang="en-US" altLang="zh-CN" sz="2200" dirty="0" smtClean="0"/>
          </a:p>
          <a:p>
            <a:pPr marL="82550" indent="0">
              <a:buNone/>
            </a:pPr>
            <a:r>
              <a:rPr lang="en-US" altLang="zh-CN" sz="3000" dirty="0" smtClean="0">
                <a:solidFill>
                  <a:srgbClr val="C00000"/>
                </a:solidFill>
              </a:rPr>
              <a:t>C. </a:t>
            </a:r>
            <a:r>
              <a:rPr lang="zh-CN" altLang="en-US" sz="3000" dirty="0" smtClean="0">
                <a:solidFill>
                  <a:srgbClr val="C00000"/>
                </a:solidFill>
              </a:rPr>
              <a:t>物</a:t>
            </a:r>
            <a:r>
              <a:rPr lang="zh-CN" altLang="en-US" sz="3000" dirty="0" smtClean="0">
                <a:solidFill>
                  <a:srgbClr val="C00000"/>
                </a:solidFill>
              </a:rPr>
              <a:t>联网应用</a:t>
            </a:r>
            <a:endParaRPr lang="en-US" altLang="zh-CN" sz="3000" dirty="0" smtClean="0">
              <a:solidFill>
                <a:srgbClr val="C00000"/>
              </a:solidFill>
            </a:endParaRPr>
          </a:p>
          <a:p>
            <a:r>
              <a:rPr lang="zh-CN" altLang="en-US" sz="2200" dirty="0"/>
              <a:t>物</a:t>
            </a:r>
            <a:r>
              <a:rPr lang="zh-CN" altLang="en-US" sz="2200" dirty="0" smtClean="0"/>
              <a:t>联网中的每个物品都可用“实体”表述，所以都可以用</a:t>
            </a:r>
            <a:r>
              <a:rPr lang="en-US" altLang="zh-CN" sz="2200" dirty="0" smtClean="0"/>
              <a:t>Drupal</a:t>
            </a:r>
            <a:r>
              <a:rPr lang="zh-CN" altLang="en-US" sz="2200" dirty="0" smtClean="0"/>
              <a:t>来管理</a:t>
            </a:r>
            <a:endParaRPr lang="en-US" altLang="zh-CN" sz="2200" dirty="0" smtClean="0"/>
          </a:p>
          <a:p>
            <a:r>
              <a:rPr lang="zh-CN" altLang="en-US" sz="2200" dirty="0" smtClean="0"/>
              <a:t>条件：把物联数据转化为</a:t>
            </a:r>
            <a:r>
              <a:rPr lang="en-US" altLang="zh-CN" sz="2200" dirty="0" smtClean="0"/>
              <a:t>html</a:t>
            </a:r>
            <a:r>
              <a:rPr lang="zh-CN" altLang="en-US" sz="2200" dirty="0" smtClean="0"/>
              <a:t>协议</a:t>
            </a:r>
            <a:endParaRPr lang="zh-CN" altLang="en-US" sz="2200" dirty="0"/>
          </a:p>
        </p:txBody>
      </p:sp>
      <p:sp>
        <p:nvSpPr>
          <p:cNvPr id="4" name="矩形 3"/>
          <p:cNvSpPr/>
          <p:nvPr/>
        </p:nvSpPr>
        <p:spPr>
          <a:xfrm>
            <a:off x="3327286" y="3039711"/>
            <a:ext cx="936104" cy="7010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资源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199494" y="3110842"/>
            <a:ext cx="7920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教师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6876256" y="3195836"/>
            <a:ext cx="648072" cy="3505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学校</a:t>
            </a:r>
            <a:endParaRPr lang="zh-CN" altLang="en-US" dirty="0"/>
          </a:p>
        </p:txBody>
      </p:sp>
      <p:cxnSp>
        <p:nvCxnSpPr>
          <p:cNvPr id="9" name="直接箭头连接符 8"/>
          <p:cNvCxnSpPr>
            <a:stCxn id="4" idx="3"/>
            <a:endCxn id="5" idx="1"/>
          </p:cNvCxnSpPr>
          <p:nvPr/>
        </p:nvCxnSpPr>
        <p:spPr>
          <a:xfrm flipV="1">
            <a:off x="4263390" y="3362870"/>
            <a:ext cx="936104" cy="27367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>
            <a:stCxn id="5" idx="3"/>
            <a:endCxn id="7" idx="1"/>
          </p:cNvCxnSpPr>
          <p:nvPr/>
        </p:nvCxnSpPr>
        <p:spPr>
          <a:xfrm>
            <a:off x="5991582" y="3362870"/>
            <a:ext cx="884674" cy="8229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圆角矩形标注 14"/>
          <p:cNvSpPr/>
          <p:nvPr/>
        </p:nvSpPr>
        <p:spPr>
          <a:xfrm>
            <a:off x="4479414" y="3503559"/>
            <a:ext cx="576064" cy="371045"/>
          </a:xfrm>
          <a:prstGeom prst="wedgeRoundRectCallout">
            <a:avLst>
              <a:gd name="adj1" fmla="val -31033"/>
              <a:gd name="adj2" fmla="val -7862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/>
              <a:t>关联</a:t>
            </a:r>
            <a:endParaRPr lang="zh-CN" altLang="en-US" sz="1400" dirty="0"/>
          </a:p>
        </p:txBody>
      </p:sp>
      <p:sp>
        <p:nvSpPr>
          <p:cNvPr id="16" name="圆角矩形标注 15"/>
          <p:cNvSpPr/>
          <p:nvPr/>
        </p:nvSpPr>
        <p:spPr>
          <a:xfrm>
            <a:off x="6300192" y="3562011"/>
            <a:ext cx="576064" cy="371045"/>
          </a:xfrm>
          <a:prstGeom prst="wedgeRoundRectCallout">
            <a:avLst>
              <a:gd name="adj1" fmla="val -31033"/>
              <a:gd name="adj2" fmla="val -9050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/>
              <a:t>关联</a:t>
            </a:r>
            <a:endParaRPr lang="zh-CN" altLang="en-US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5656" y="2564904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zh-CN" altLang="en-US" sz="8800" dirty="0" smtClean="0"/>
              <a:t>谢 谢！</a:t>
            </a:r>
            <a:endParaRPr lang="zh-CN" altLang="en-US" sz="8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1595</Words>
  <Application>WPS 演示</Application>
  <PresentationFormat>全屏显示(4:3)</PresentationFormat>
  <Paragraphs>105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宋体</vt:lpstr>
      <vt:lpstr>Wingdings</vt:lpstr>
      <vt:lpstr>Wingdings 2</vt:lpstr>
      <vt:lpstr>Wingdings</vt:lpstr>
      <vt:lpstr>Verdana</vt:lpstr>
      <vt:lpstr>Gill Sans MT</vt:lpstr>
      <vt:lpstr>华文中宋</vt:lpstr>
      <vt:lpstr>微软雅黑</vt:lpstr>
      <vt:lpstr>Arial Unicode MS</vt:lpstr>
      <vt:lpstr>Calibri</vt:lpstr>
      <vt:lpstr>夏至</vt:lpstr>
      <vt:lpstr>用drupal高效、安全地开发应用系统</vt:lpstr>
      <vt:lpstr>一、drupal做应用系统的开发</vt:lpstr>
      <vt:lpstr>二、当前软件使用者的困惑</vt:lpstr>
      <vt:lpstr>三、传统软件开发的流程</vt:lpstr>
      <vt:lpstr>四、使用drupal的软件开发流程</vt:lpstr>
      <vt:lpstr>五、drupal开发的优势</vt:lpstr>
      <vt:lpstr>六、drupal开发的优势</vt:lpstr>
      <vt:lpstr>七、Drupal的应用扩展</vt:lpstr>
      <vt:lpstr>谢 谢！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用drupal高效、安全地开发应用系统</dc:title>
  <dc:creator>Lenovo</dc:creator>
  <cp:lastModifiedBy>My</cp:lastModifiedBy>
  <cp:revision>58</cp:revision>
  <dcterms:created xsi:type="dcterms:W3CDTF">2020-10-20T01:48:00Z</dcterms:created>
  <dcterms:modified xsi:type="dcterms:W3CDTF">2020-10-25T01:19:04Z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