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8" r:id="rId13"/>
    <p:sldId id="267" r:id="rId14"/>
    <p:sldId id="269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云客" initials="yunke" lastIdx="1" clrIdx="0">
    <p:extLst>
      <p:ext uri="{19B8F6BF-5375-455C-9EA6-DF929625EA0E}">
        <p15:presenceInfo xmlns:p15="http://schemas.microsoft.com/office/powerpoint/2012/main" userId="云客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A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23T16:21:59.199" idx="1">
    <p:pos x="10" y="1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0A41E-CAAD-4AC4-A26C-9EF9EC17D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1B09D4A-6008-4E2A-8A45-E54152D49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3521DE-4BE7-4291-ABA2-19814F4C4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009B71-54EA-495D-8D5D-90D9C015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18EC8F-5D62-4EA0-8112-1AB42861B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040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45B94-5C48-42DD-A031-E346B091C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F82B331-D823-44A0-81CB-852BC5C28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28165C-7E18-4212-8167-8CA9C668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9ACC92-0ABA-420D-BF6F-8975A7B0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A2319F8-AF56-4D4D-A9DC-71616399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09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4333BF7-D60D-440E-A418-A02D518CA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714B8B3-A247-4A11-BB01-CFB1B1661B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2B3616-032C-4AE1-9D08-91DA9F66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48116E-5816-4F2E-B959-FBEADFA3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53B23B-C824-415B-B479-577E220A2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21EA3F-5BBA-42E5-AF9D-938DA4C86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8F1FE-E15F-42F6-921D-42C54441D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15FBFA-03C7-4BDF-9948-4D3367A6E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8478CC-914C-462A-A6A4-F28E4A91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F662CD-3D41-455B-AE6D-77E1A2E71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57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CF6B0-01F5-4FC2-BC86-93DB3E78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BEC0FB-7BE1-40AC-ABD1-07BBF085B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0FA008-AF33-460E-97A3-7BE7D92D8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22E7FE-487F-42B8-868F-D1452AC0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C8B819-5557-46A1-BAAE-F8E84542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68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8094A-7F92-4810-87BE-B209FD92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BE3CC7-754A-40CF-A56D-C563F43EFB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3E23BC-8EA1-459A-B49E-2EC905BD0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437894-A1F5-4845-B6BD-B194B066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FFF551-E516-49BC-AEF1-F82DE18D0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8BCBACD-7E71-4114-A24C-659FD23CE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36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265B3-AD22-4CDC-A335-DCA63099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7DE773-3188-4B73-8DD5-D2222624D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25CD24C-CD62-4FF9-B7E8-AA348677F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9385975-2867-4C6B-B96E-3FEA8578D8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50EF363-2166-494A-B095-30C8387969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3D6053C-5707-4897-8596-F0B99DC5E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8A5ED81-00EF-4BC2-810D-6DE60249F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DC5D341-B0FD-46EA-8D25-A4D734215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26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9592C2-D78B-497E-AA26-DE4810D75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7CDCC52-A6FB-45A7-8B69-3DDF9EF6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703E5B3-919E-4152-895B-CA5DB1F3D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69AFEC-B0BD-44B8-A4FC-AA790829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72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E96AAE1-8839-4B04-826A-B7F48DF5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735ADA-28CD-43AB-9C10-D78DAADA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DE404D3-FE1E-4F63-9D4B-804F6B77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4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809879-5DDA-4344-8CF5-F48DBF66C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1144240-F8AB-487B-8FB3-692DBD727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38BB15-693F-49F7-80D1-258DACC19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417B6CF-0492-48B4-ABFA-9E02B9323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9D6DB1-3FE2-4A34-A186-134CB396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FDC186-4859-4AAD-A155-0BE2A2A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27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2FF43-739C-42D3-B7A5-F9C34DAFC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0CDD00-92DD-4F25-8E43-D0CDB191C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8C357DA-8F07-4A58-9D44-6AC241904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10EE11-CDDD-4244-9913-BB441014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421E7D-6DCE-40DA-BB4E-F838475E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0BD502-8573-4214-A4E5-D4A5E93A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0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B90462-D568-458F-BBE4-9C68D4839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A1A3E5-0CF4-4E76-A063-8AA819C1E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87EBBF-D5E3-419A-9856-6B1AD9C7F8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84AB-5214-438B-A9C5-2BB4C2C64C63}" type="datetimeFigureOut">
              <a:rPr lang="zh-CN" altLang="en-US" smtClean="0"/>
              <a:t>2020/10/24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DDB505-7B51-4B43-87C5-0F3FB1F98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D31BA-5891-4F1D-864A-7B9ADA39E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BFE91-8D41-4E63-ADD7-6A0E02234A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699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F0AE8FE-3ADA-45B2-9F64-19ACA7968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046" y="676971"/>
            <a:ext cx="2747908" cy="275202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41E81B6-F84E-4CDD-A744-9261081F133F}"/>
              </a:ext>
            </a:extLst>
          </p:cNvPr>
          <p:cNvSpPr txBox="1"/>
          <p:nvPr/>
        </p:nvSpPr>
        <p:spPr>
          <a:xfrm>
            <a:off x="2842567" y="3646449"/>
            <a:ext cx="6780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/>
              <a:t>Drupal</a:t>
            </a:r>
            <a:r>
              <a:rPr lang="zh-CN" altLang="en-US" sz="8000" dirty="0"/>
              <a:t>简介 </a:t>
            </a:r>
            <a:endParaRPr lang="en-US" altLang="zh-CN" sz="8000" dirty="0"/>
          </a:p>
          <a:p>
            <a:pPr algn="ctr"/>
            <a:endParaRPr lang="en-US" altLang="zh-CN" sz="2400" dirty="0"/>
          </a:p>
          <a:p>
            <a:pPr algn="ctr"/>
            <a:r>
              <a:rPr lang="zh-CN" altLang="en-US" sz="2400" dirty="0"/>
              <a:t>作者：云客</a:t>
            </a:r>
          </a:p>
        </p:txBody>
      </p:sp>
    </p:spTree>
    <p:extLst>
      <p:ext uri="{BB962C8B-B14F-4D97-AF65-F5344CB8AC3E}">
        <p14:creationId xmlns:p14="http://schemas.microsoft.com/office/powerpoint/2010/main" val="216970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0FCE9-23A5-40C5-8168-936627E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6600" b="1" dirty="0"/>
              <a:t>这就是</a:t>
            </a:r>
            <a:r>
              <a:rPr lang="en-US" altLang="zh-CN" sz="6600" b="1" dirty="0"/>
              <a:t>Drupal</a:t>
            </a:r>
            <a:endParaRPr lang="zh-CN" altLang="en-US" sz="66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0D0A19-2FD8-487E-AB2B-9D7F6DDB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304" y="1912867"/>
            <a:ext cx="1813391" cy="181611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2778EDB-2F79-4EE1-86B1-77EBB5B98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69" y="5084027"/>
            <a:ext cx="1791125" cy="11336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F303BEB-F595-4ACE-AC97-3D8AFAF5A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835" y="5084027"/>
            <a:ext cx="2024327" cy="11336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47BAE04-04B8-4998-AFF5-EE5CADE49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8447" y="5065376"/>
            <a:ext cx="1891977" cy="1133623"/>
          </a:xfrm>
          <a:prstGeom prst="rect">
            <a:avLst/>
          </a:prstGeom>
        </p:spPr>
      </p:pic>
      <p:sp>
        <p:nvSpPr>
          <p:cNvPr id="13" name="箭头: 下 12">
            <a:extLst>
              <a:ext uri="{FF2B5EF4-FFF2-40B4-BE49-F238E27FC236}">
                <a16:creationId xmlns:a16="http://schemas.microsoft.com/office/drawing/2014/main" id="{1BF5A75E-43A9-483B-BC6A-11338360DA80}"/>
              </a:ext>
            </a:extLst>
          </p:cNvPr>
          <p:cNvSpPr/>
          <p:nvPr/>
        </p:nvSpPr>
        <p:spPr>
          <a:xfrm rot="3081160">
            <a:off x="3985304" y="3549986"/>
            <a:ext cx="210169" cy="13905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箭头: 下 13">
            <a:extLst>
              <a:ext uri="{FF2B5EF4-FFF2-40B4-BE49-F238E27FC236}">
                <a16:creationId xmlns:a16="http://schemas.microsoft.com/office/drawing/2014/main" id="{1F8C6F6C-AAFC-4C49-852F-B181817203F2}"/>
              </a:ext>
            </a:extLst>
          </p:cNvPr>
          <p:cNvSpPr/>
          <p:nvPr/>
        </p:nvSpPr>
        <p:spPr>
          <a:xfrm rot="18375946">
            <a:off x="8132770" y="3529704"/>
            <a:ext cx="210169" cy="139057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BC0DE14D-6510-4345-BD8A-757AAD16CB0C}"/>
              </a:ext>
            </a:extLst>
          </p:cNvPr>
          <p:cNvSpPr/>
          <p:nvPr/>
        </p:nvSpPr>
        <p:spPr>
          <a:xfrm>
            <a:off x="6010341" y="3762430"/>
            <a:ext cx="215917" cy="103259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835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419EA-F289-40B0-BB42-6FA5554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/>
              <a:t>使用案例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23F553-B3AC-4A35-B9AA-06C72727C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国际：</a:t>
            </a:r>
            <a:br>
              <a:rPr lang="en-US" altLang="zh-CN" dirty="0"/>
            </a:br>
            <a:r>
              <a:rPr lang="zh-CN" altLang="en-US" sz="2400" dirty="0"/>
              <a:t>联合国、欧盟、法国政府、华纳时代、特斯拉、通用集团、高通、本田、纳斯达克、美国商务部、</a:t>
            </a:r>
            <a:r>
              <a:rPr lang="en-US" altLang="zh-CN" sz="2400" dirty="0"/>
              <a:t>NASA(</a:t>
            </a:r>
            <a:r>
              <a:rPr lang="zh-CN" altLang="en-US" sz="2400" dirty="0"/>
              <a:t>美国国家航空航天局</a:t>
            </a:r>
            <a:r>
              <a:rPr lang="en-US" altLang="zh-CN" sz="2400" dirty="0"/>
              <a:t>)</a:t>
            </a:r>
            <a:r>
              <a:rPr lang="zh-CN" altLang="en-US" sz="2400" dirty="0"/>
              <a:t>、纽约时报、华纳、迪斯尼、联邦快递、索尼、哈佛大学、麻省理工大学、诺基亚、雅虎、福布斯、谷歌、辉瑞制药、罗浮宫</a:t>
            </a:r>
            <a:br>
              <a:rPr lang="en-US" altLang="zh-CN" sz="2400" dirty="0"/>
            </a:br>
            <a:r>
              <a:rPr lang="en-US" altLang="zh-CN" sz="2400" dirty="0"/>
              <a:t>Linux</a:t>
            </a:r>
            <a:r>
              <a:rPr lang="zh-CN" altLang="en-US" sz="2400" dirty="0"/>
              <a:t>、</a:t>
            </a:r>
            <a:r>
              <a:rPr lang="en-US" altLang="zh-CN" sz="2400" dirty="0"/>
              <a:t> Ubuntu</a:t>
            </a:r>
            <a:r>
              <a:rPr lang="zh-CN" altLang="en-US" sz="2400" dirty="0"/>
              <a:t>、 </a:t>
            </a:r>
            <a:r>
              <a:rPr lang="en-US" altLang="zh-CN" sz="2400" dirty="0"/>
              <a:t>Eclipse</a:t>
            </a:r>
            <a:r>
              <a:rPr lang="zh-CN" altLang="en-US" sz="2400" dirty="0"/>
              <a:t>、</a:t>
            </a:r>
            <a:r>
              <a:rPr lang="en-US" altLang="zh-CN" sz="2400" dirty="0"/>
              <a:t> Firefox</a:t>
            </a:r>
            <a:r>
              <a:rPr lang="zh-CN" altLang="en-US" sz="2400" dirty="0"/>
              <a:t>、</a:t>
            </a:r>
            <a:r>
              <a:rPr lang="en-US" altLang="zh-CN" sz="2400" dirty="0"/>
              <a:t> jQuery</a:t>
            </a:r>
            <a:r>
              <a:rPr lang="zh-CN" altLang="en-US" sz="2400" dirty="0"/>
              <a:t>用</a:t>
            </a:r>
            <a:r>
              <a:rPr lang="en-US" altLang="zh-CN" sz="2400" dirty="0"/>
              <a:t>Drupal</a:t>
            </a:r>
            <a:r>
              <a:rPr lang="zh-CN" altLang="en-US" sz="2400" dirty="0"/>
              <a:t>来维护官网社区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国内：</a:t>
            </a:r>
            <a:br>
              <a:rPr lang="en-US" altLang="zh-CN" dirty="0"/>
            </a:br>
            <a:r>
              <a:rPr lang="zh-CN" altLang="en-US" sz="2400" dirty="0"/>
              <a:t>华为、京东、腾讯、百度、中科院、贵州省委站群、清华图书馆、北大图书馆、中山大学站群、复旦大学哲学院、哈尔滨工业大学图书馆、香港中文大学、真功夫、周大福等等</a:t>
            </a:r>
            <a:br>
              <a:rPr lang="en-US" altLang="zh-CN" dirty="0"/>
            </a:b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ACA28E-346A-4F43-B197-2586A5C0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F419EA-F289-40B0-BB42-6FA5554ED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类似系统对比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8ACA28E-346A-4F43-B197-2586A5C04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0FA2582-36C4-49C4-B63F-B97C049D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10" y="2098962"/>
            <a:ext cx="2224088" cy="133003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7CF3B0A-BCE6-43CB-86A2-D5304D517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39" y="2098962"/>
            <a:ext cx="2224088" cy="133003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90324B7-81DD-4484-8EAC-1D4A4E9EE2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01" y="2098962"/>
            <a:ext cx="2224089" cy="133003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D0DEDEDE-C955-4620-9D40-9EF48E9324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575" y="4582378"/>
            <a:ext cx="2474620" cy="118280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0AA0036-EEC4-43FC-809D-5A97A24603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878" y="4571435"/>
            <a:ext cx="2474620" cy="11828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A7111BD-81F1-4CFA-BB0B-D9C3BB7C5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01" y="4571435"/>
            <a:ext cx="2474620" cy="118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2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7DEF780-8991-4B62-924B-39358B46B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911" y="466803"/>
            <a:ext cx="2474620" cy="118280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4C8D81-151D-40A7-B23E-2673E6ED7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88" y="466803"/>
            <a:ext cx="2474620" cy="11828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A0C3E82-5318-472D-9FF3-9292B19322B5}"/>
              </a:ext>
            </a:extLst>
          </p:cNvPr>
          <p:cNvSpPr txBox="1"/>
          <p:nvPr/>
        </p:nvSpPr>
        <p:spPr>
          <a:xfrm>
            <a:off x="5687121" y="723667"/>
            <a:ext cx="101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and</a:t>
            </a:r>
            <a:endParaRPr lang="zh-CN" altLang="en-US" sz="2800" b="1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7768CEC-1367-4254-98FA-E3CBADC58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3" y="2399480"/>
            <a:ext cx="4847701" cy="276353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CB9E954-BDCD-46DF-B39D-8DA8CE205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58" y="2399480"/>
            <a:ext cx="4828138" cy="27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89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E4F3D-DCF0-4F0D-AF37-FC50FB62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94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8800" dirty="0"/>
              <a:t>社区对比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1EE801-D552-490A-9267-98963385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166" y="3719900"/>
            <a:ext cx="10515600" cy="917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000" dirty="0"/>
              <a:t>以这次聚会为例分享一个真实的故事</a:t>
            </a:r>
            <a:r>
              <a:rPr lang="en-US" altLang="zh-CN" sz="4000" dirty="0"/>
              <a:t>…</a:t>
            </a:r>
            <a:endParaRPr lang="zh-CN" altLang="en-US" sz="40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AB9A6C-157D-43EC-90E7-4EDC6D92E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5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E4F3D-DCF0-4F0D-AF37-FC50FB624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86" y="34290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8800" dirty="0"/>
              <a:t>介绍完毕</a:t>
            </a:r>
            <a:br>
              <a:rPr lang="en-US" altLang="zh-CN" sz="8800" dirty="0"/>
            </a:br>
            <a:r>
              <a:rPr lang="zh-CN" altLang="en-US" sz="4900" dirty="0"/>
              <a:t>谢谢大家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1EE801-D552-490A-9267-98963385C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736" y="5391249"/>
            <a:ext cx="10515600" cy="917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1600" dirty="0"/>
              <a:t>BY</a:t>
            </a:r>
            <a:r>
              <a:rPr lang="zh-CN" altLang="en-US" sz="1600" dirty="0"/>
              <a:t>：云客</a:t>
            </a:r>
            <a:r>
              <a:rPr lang="en-US" altLang="zh-CN" sz="1600" dirty="0"/>
              <a:t>【</a:t>
            </a:r>
            <a:r>
              <a:rPr lang="zh-CN" altLang="en-US" sz="1600" dirty="0"/>
              <a:t>云游天下，做客四方</a:t>
            </a:r>
            <a:r>
              <a:rPr lang="en-US" altLang="zh-CN" sz="1600" dirty="0"/>
              <a:t>】</a:t>
            </a:r>
            <a:endParaRPr lang="zh-CN" altLang="en-US" sz="1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AB9A6C-157D-43EC-90E7-4EDC6D92E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84" y="405850"/>
            <a:ext cx="1924790" cy="19276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52C1D7A-1900-449F-93C9-A204E8A93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339" y="405850"/>
            <a:ext cx="1924790" cy="1924790"/>
          </a:xfrm>
          <a:prstGeom prst="rect">
            <a:avLst/>
          </a:prstGeom>
        </p:spPr>
      </p:pic>
      <p:sp>
        <p:nvSpPr>
          <p:cNvPr id="7" name="箭头: 右 6">
            <a:extLst>
              <a:ext uri="{FF2B5EF4-FFF2-40B4-BE49-F238E27FC236}">
                <a16:creationId xmlns:a16="http://schemas.microsoft.com/office/drawing/2014/main" id="{3ADEB0A9-48D0-4434-9598-6D1B57483FF6}"/>
              </a:ext>
            </a:extLst>
          </p:cNvPr>
          <p:cNvSpPr/>
          <p:nvPr/>
        </p:nvSpPr>
        <p:spPr>
          <a:xfrm>
            <a:off x="5274527" y="1148576"/>
            <a:ext cx="1550019" cy="327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34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71E1C-BF8C-4D2E-ADA0-24902FDB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469" y="4984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5400" b="1" dirty="0"/>
              <a:t>我们从数字“</a:t>
            </a:r>
            <a:r>
              <a:rPr lang="en-US" altLang="zh-CN" sz="5400" b="1" dirty="0"/>
              <a:t>1</a:t>
            </a:r>
            <a:r>
              <a:rPr lang="zh-CN" altLang="en-US" sz="5400" b="1" dirty="0"/>
              <a:t>”说起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504DA2-83A4-4064-A661-DB2A9E463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7586"/>
            <a:ext cx="10515600" cy="12186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3600" dirty="0"/>
              <a:t>请思考数字“</a:t>
            </a:r>
            <a:r>
              <a:rPr lang="en-US" altLang="zh-CN" sz="3600" dirty="0"/>
              <a:t>1</a:t>
            </a:r>
            <a:r>
              <a:rPr lang="zh-CN" altLang="en-US" sz="3600" dirty="0"/>
              <a:t>”这个概念什么时候诞生于世界的？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178B68-B60E-41BD-BF54-DE4B9804C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56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1B49B9CA-61F5-4933-B12F-1840514DC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931" y="341069"/>
            <a:ext cx="10515600" cy="1325563"/>
          </a:xfrm>
          <a:solidFill>
            <a:srgbClr val="2CAAE4"/>
          </a:solidFill>
        </p:spPr>
        <p:txBody>
          <a:bodyPr>
            <a:normAutofit/>
          </a:bodyPr>
          <a:lstStyle/>
          <a:p>
            <a:pPr algn="r"/>
            <a:r>
              <a:rPr lang="zh-CN" altLang="en-US" sz="3200" b="1" dirty="0"/>
              <a:t>我们的祖先看到纷繁的世界时，在想什么？</a:t>
            </a:r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02567290-78F6-404E-AD38-62EE3073F1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0952"/>
            <a:ext cx="4124093" cy="3869774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834159-448C-4A28-A4FE-D1A609F36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6F27515-E558-4847-B20B-975BCE7B4C23}"/>
              </a:ext>
            </a:extLst>
          </p:cNvPr>
          <p:cNvSpPr txBox="1"/>
          <p:nvPr/>
        </p:nvSpPr>
        <p:spPr>
          <a:xfrm>
            <a:off x="5493835" y="2401296"/>
            <a:ext cx="54901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/>
              <a:t>一个石头</a:t>
            </a:r>
            <a:r>
              <a:rPr lang="en-US" altLang="zh-CN" sz="2800" dirty="0"/>
              <a:t>…</a:t>
            </a:r>
          </a:p>
          <a:p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/>
              <a:t>一条鱼</a:t>
            </a:r>
            <a:r>
              <a:rPr lang="en-US" altLang="zh-CN" sz="2800" dirty="0"/>
              <a:t>…</a:t>
            </a:r>
          </a:p>
          <a:p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/>
              <a:t>一个孩子</a:t>
            </a:r>
            <a:r>
              <a:rPr lang="en-US" altLang="zh-CN" sz="2800" dirty="0"/>
              <a:t>…</a:t>
            </a:r>
          </a:p>
          <a:p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2800" dirty="0"/>
              <a:t>一个果子</a:t>
            </a:r>
            <a:r>
              <a:rPr lang="en-US" altLang="zh-CN" sz="2800" dirty="0"/>
              <a:t>…</a:t>
            </a:r>
          </a:p>
          <a:p>
            <a:r>
              <a:rPr lang="en-US" altLang="zh-CN" sz="2800" dirty="0"/>
              <a:t>       …</a:t>
            </a:r>
            <a:endParaRPr lang="zh-CN" altLang="en-US" sz="2800" dirty="0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616312A-AB53-40A2-9213-0A571BCA7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0" y="3828869"/>
            <a:ext cx="1013902" cy="12801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725029-E53D-4BCA-85C7-7648E78B09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30" y="5108969"/>
            <a:ext cx="1099529" cy="115910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E4F0D29C-7CC7-45C3-AE32-22BBF27774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53" y="1475821"/>
            <a:ext cx="1257436" cy="1325564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1F26BB4-78E5-4AD1-BE1D-95C5A22EC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336" y="2764309"/>
            <a:ext cx="1610089" cy="9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0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E282D9D-75C0-4E4A-9A1F-597F42116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64" y="908445"/>
            <a:ext cx="8170127" cy="54354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B3E57D-DC51-4E24-BEC2-ACC3867CC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1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3B3E57D-DC51-4E24-BEC2-ACC3867CC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1297EE1-8A9F-4CF2-9E4E-72CCB6467310}"/>
              </a:ext>
            </a:extLst>
          </p:cNvPr>
          <p:cNvSpPr txBox="1"/>
          <p:nvPr/>
        </p:nvSpPr>
        <p:spPr>
          <a:xfrm>
            <a:off x="1237786" y="1074509"/>
            <a:ext cx="20406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0" dirty="0"/>
              <a:t>1</a:t>
            </a:r>
            <a:endParaRPr lang="zh-CN" altLang="en-US" sz="300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B25873-749D-4D22-ADA7-43524D38A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002" y="2130347"/>
            <a:ext cx="4023462" cy="277618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1ACC770-C9BA-4AEB-8CCF-71FCD8DF59B1}"/>
              </a:ext>
            </a:extLst>
          </p:cNvPr>
          <p:cNvSpPr txBox="1"/>
          <p:nvPr/>
        </p:nvSpPr>
        <p:spPr>
          <a:xfrm>
            <a:off x="4554417" y="286542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/>
              <a:t>和</a:t>
            </a:r>
          </a:p>
        </p:txBody>
      </p:sp>
    </p:spTree>
    <p:extLst>
      <p:ext uri="{BB962C8B-B14F-4D97-AF65-F5344CB8AC3E}">
        <p14:creationId xmlns:p14="http://schemas.microsoft.com/office/powerpoint/2010/main" val="375112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1E0F4-A3DF-4033-B3B6-94293FD1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410" y="4846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/>
              <a:t>归纳、抽象的能力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091879-7E81-496F-8113-9155EC332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69" y="2862690"/>
            <a:ext cx="10515600" cy="27909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800" dirty="0"/>
              <a:t>让人类不断认识事物的本质</a:t>
            </a:r>
            <a:endParaRPr lang="en-US" altLang="zh-CN" sz="4800" dirty="0"/>
          </a:p>
          <a:p>
            <a:pPr marL="0" indent="0" algn="ctr">
              <a:buNone/>
            </a:pPr>
            <a:r>
              <a:rPr lang="zh-CN" altLang="en-US" sz="4800" dirty="0"/>
              <a:t>创造并发展人类的工具宝库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1B4A9A-2CE9-4F6F-8F6B-92A6773C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25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091879-7E81-496F-8113-9155EC332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69" y="2862690"/>
            <a:ext cx="10515600" cy="2790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dirty="0"/>
              <a:t>Drupal</a:t>
            </a:r>
            <a:r>
              <a:rPr lang="zh-CN" altLang="en-US" sz="3600" dirty="0"/>
              <a:t>是人类目前这种能力在信息数字世界中所能表达的巅峰之作</a:t>
            </a:r>
            <a:endParaRPr lang="en-US" altLang="zh-CN" sz="3600" dirty="0"/>
          </a:p>
          <a:p>
            <a:pPr marL="0" indent="0">
              <a:buNone/>
            </a:pPr>
            <a:endParaRPr lang="en-US" altLang="zh-CN" sz="3600" dirty="0"/>
          </a:p>
          <a:p>
            <a:pPr marL="0" indent="0">
              <a:buNone/>
            </a:pPr>
            <a:r>
              <a:rPr lang="zh-CN" altLang="en-US" sz="3600" dirty="0"/>
              <a:t>她经历了无数人的归纳、抽象，重造再重造，反复打磨出的圣碑精品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1B4A9A-2CE9-4F6F-8F6B-92A6773C5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44" y="274159"/>
            <a:ext cx="2281629" cy="228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02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0FCE9-23A5-40C5-8168-936627E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b="1" dirty="0"/>
              <a:t>Drupal</a:t>
            </a:r>
            <a:r>
              <a:rPr lang="zh-CN" altLang="en-US" b="1" dirty="0"/>
              <a:t>简介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1A7F6F-4265-4105-9F32-5D20DF03E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Drupal</a:t>
            </a:r>
            <a:r>
              <a:rPr lang="zh-CN" altLang="en-US" sz="2000" dirty="0"/>
              <a:t>诞生于</a:t>
            </a:r>
            <a:r>
              <a:rPr lang="en-US" altLang="zh-CN" sz="2000" dirty="0"/>
              <a:t>2000</a:t>
            </a:r>
            <a:r>
              <a:rPr lang="zh-CN" altLang="en-US" sz="2000" dirty="0"/>
              <a:t>年，连续多年荣获全球最佳</a:t>
            </a:r>
            <a:r>
              <a:rPr lang="en-US" altLang="zh-CN" sz="2000" dirty="0"/>
              <a:t>CMS</a:t>
            </a:r>
            <a:r>
              <a:rPr lang="zh-CN" altLang="en-US" sz="2000" dirty="0"/>
              <a:t>大奖，是基于</a:t>
            </a:r>
            <a:r>
              <a:rPr lang="en-US" altLang="zh-CN" sz="2000" dirty="0"/>
              <a:t>PHP</a:t>
            </a:r>
            <a:r>
              <a:rPr lang="zh-CN" altLang="en-US" sz="2000" dirty="0"/>
              <a:t>语言最著名的</a:t>
            </a:r>
            <a:r>
              <a:rPr lang="en-US" altLang="zh-CN" sz="2000" dirty="0"/>
              <a:t>WEB</a:t>
            </a:r>
            <a:r>
              <a:rPr lang="zh-CN" altLang="en-US" sz="2000" dirty="0"/>
              <a:t>应用程序，以至于</a:t>
            </a:r>
            <a:r>
              <a:rPr lang="en-US" altLang="zh-CN" sz="2000" dirty="0"/>
              <a:t>PHPSTORM</a:t>
            </a:r>
            <a:r>
              <a:rPr lang="zh-CN" altLang="en-US" sz="2000" dirty="0"/>
              <a:t>官方发布直接集成</a:t>
            </a:r>
            <a:r>
              <a:rPr lang="en-US" altLang="zh-CN" sz="2000" dirty="0"/>
              <a:t>Drupal</a:t>
            </a:r>
            <a:r>
              <a:rPr lang="zh-CN" altLang="en-US" sz="2000" dirty="0"/>
              <a:t>开发环境</a:t>
            </a:r>
            <a:br>
              <a:rPr lang="en-US" altLang="zh-CN" sz="2000" dirty="0"/>
            </a:b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截止</a:t>
            </a:r>
            <a:r>
              <a:rPr lang="en-US" altLang="zh-CN" sz="2000" dirty="0"/>
              <a:t>2011</a:t>
            </a:r>
            <a:r>
              <a:rPr lang="zh-CN" altLang="en-US" sz="2000" dirty="0"/>
              <a:t>年底，全球共有</a:t>
            </a:r>
            <a:r>
              <a:rPr lang="en-US" altLang="zh-CN" sz="2000" dirty="0"/>
              <a:t>13,802</a:t>
            </a:r>
            <a:r>
              <a:rPr lang="zh-CN" altLang="en-US" sz="2000" dirty="0"/>
              <a:t>位</a:t>
            </a:r>
            <a:r>
              <a:rPr lang="en-US" altLang="zh-CN" sz="2000" dirty="0"/>
              <a:t>WEB</a:t>
            </a:r>
            <a:r>
              <a:rPr lang="zh-CN" altLang="en-US" sz="2000" dirty="0"/>
              <a:t>专家参加了</a:t>
            </a:r>
            <a:r>
              <a:rPr lang="en-US" altLang="zh-CN" sz="2000" dirty="0"/>
              <a:t>Drupal</a:t>
            </a:r>
            <a:r>
              <a:rPr lang="zh-CN" altLang="en-US" sz="2000" dirty="0"/>
              <a:t>的开发工作；</a:t>
            </a:r>
            <a:r>
              <a:rPr lang="en-US" altLang="zh-CN" sz="2000" dirty="0"/>
              <a:t>228</a:t>
            </a:r>
            <a:r>
              <a:rPr lang="zh-CN" altLang="en-US" sz="2000" dirty="0"/>
              <a:t>个国家使用</a:t>
            </a:r>
            <a:r>
              <a:rPr lang="en-US" altLang="zh-CN" sz="2000" dirty="0"/>
              <a:t>181</a:t>
            </a:r>
            <a:r>
              <a:rPr lang="zh-CN" altLang="en-US" sz="2000" dirty="0"/>
              <a:t>种语言的</a:t>
            </a:r>
            <a:r>
              <a:rPr lang="en-US" altLang="zh-CN" sz="2000" dirty="0"/>
              <a:t>729,791</a:t>
            </a:r>
            <a:r>
              <a:rPr lang="zh-CN" altLang="en-US" sz="2000" dirty="0"/>
              <a:t>位网站设计工作者使用</a:t>
            </a:r>
            <a:r>
              <a:rPr lang="en-US" altLang="zh-CN" sz="2000" dirty="0"/>
              <a:t>Drupal</a:t>
            </a:r>
            <a:br>
              <a:rPr lang="en-US" altLang="zh-CN" sz="2000" dirty="0"/>
            </a:b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Drupal</a:t>
            </a:r>
            <a:r>
              <a:rPr lang="zh-CN" altLang="en-US" sz="2000" dirty="0"/>
              <a:t>是一套开源系统，全球数以万计的</a:t>
            </a:r>
            <a:r>
              <a:rPr lang="en-US" altLang="zh-CN" sz="2000" dirty="0"/>
              <a:t>WEB</a:t>
            </a:r>
            <a:r>
              <a:rPr lang="zh-CN" altLang="en-US" sz="2000" dirty="0"/>
              <a:t>开发专家都在为</a:t>
            </a:r>
            <a:r>
              <a:rPr lang="en-US" altLang="zh-CN" sz="2000" dirty="0"/>
              <a:t>Drupal</a:t>
            </a:r>
            <a:r>
              <a:rPr lang="zh-CN" altLang="en-US" sz="2000" dirty="0"/>
              <a:t>技术社区贡献代码。因此，</a:t>
            </a:r>
            <a:r>
              <a:rPr lang="en-US" altLang="zh-CN" sz="2000" dirty="0"/>
              <a:t>Drupal</a:t>
            </a:r>
            <a:r>
              <a:rPr lang="zh-CN" altLang="en-US" sz="2000" dirty="0"/>
              <a:t>的代码在安全性、健壮性上具有世界最高水平。</a:t>
            </a:r>
            <a:br>
              <a:rPr lang="en-US" altLang="zh-CN" sz="2000" dirty="0"/>
            </a:b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Drupal</a:t>
            </a:r>
            <a:r>
              <a:rPr lang="zh-CN" altLang="en-US" sz="2000" dirty="0"/>
              <a:t>具有业内最强的定制能力和灵活性</a:t>
            </a:r>
            <a:r>
              <a:rPr lang="en-US" altLang="zh-CN" sz="2000" dirty="0"/>
              <a:t>,</a:t>
            </a:r>
            <a:r>
              <a:rPr lang="zh-CN" altLang="en-US" sz="2000" dirty="0"/>
              <a:t>被戏称为</a:t>
            </a:r>
            <a:r>
              <a:rPr lang="en-US" altLang="zh-CN" sz="2000" dirty="0"/>
              <a:t>WEB</a:t>
            </a:r>
            <a:r>
              <a:rPr lang="zh-CN" altLang="en-US" sz="2000" dirty="0"/>
              <a:t>操作系统，更有人说</a:t>
            </a:r>
            <a:r>
              <a:rPr lang="en-US" altLang="zh-CN" sz="2000" dirty="0"/>
              <a:t>WP</a:t>
            </a:r>
            <a:r>
              <a:rPr lang="zh-CN" altLang="en-US" sz="2000" dirty="0"/>
              <a:t>做网站，</a:t>
            </a:r>
            <a:r>
              <a:rPr lang="en-US" altLang="zh-CN" sz="2000" dirty="0" err="1"/>
              <a:t>Dp</a:t>
            </a:r>
            <a:r>
              <a:rPr lang="zh-CN" altLang="en-US" sz="2000" dirty="0"/>
              <a:t>做</a:t>
            </a:r>
            <a:r>
              <a:rPr lang="en-US" altLang="zh-CN" sz="2000" dirty="0"/>
              <a:t>WP</a:t>
            </a:r>
            <a:br>
              <a:rPr lang="en-US" altLang="zh-CN" sz="2000" dirty="0"/>
            </a:b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目前最好的多语言</a:t>
            </a:r>
            <a:r>
              <a:rPr lang="en-US" altLang="zh-CN" sz="2000" dirty="0"/>
              <a:t>web</a:t>
            </a:r>
            <a:r>
              <a:rPr lang="zh-CN" altLang="en-US" sz="2000" dirty="0"/>
              <a:t>系统，承担着在全球各国间传递信息的使命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0D0A19-2FD8-487E-AB2B-9D7F6DDB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93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AA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E0FCE9-23A5-40C5-8168-936627E06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6600" b="1" dirty="0"/>
              <a:t>Drupal</a:t>
            </a:r>
            <a:r>
              <a:rPr lang="zh-CN" altLang="en-US" sz="6600" b="1" dirty="0"/>
              <a:t>是什么？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1A7F6F-4265-4105-9F32-5D20DF03E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69" y="2561606"/>
            <a:ext cx="10515600" cy="3638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开发框架？</a:t>
            </a:r>
            <a:r>
              <a:rPr lang="en-US" altLang="zh-CN" sz="2400" dirty="0"/>
              <a:t>CMS</a:t>
            </a:r>
            <a:r>
              <a:rPr lang="zh-CN" altLang="en-US" sz="2400" dirty="0"/>
              <a:t>系统？网站？都不足以全面描述她，真正的描述应是：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1600" dirty="0"/>
          </a:p>
          <a:p>
            <a:pPr marL="0" indent="0" algn="ctr">
              <a:buNone/>
            </a:pPr>
            <a:r>
              <a:rPr lang="zh-CN" altLang="en-US" sz="4000" dirty="0"/>
              <a:t>她是运行在服务器上面的信息系统</a:t>
            </a:r>
            <a:endParaRPr lang="en-US" altLang="zh-CN" sz="4000" dirty="0"/>
          </a:p>
          <a:p>
            <a:pPr marL="0" indent="0" algn="ctr">
              <a:buNone/>
            </a:pPr>
            <a:endParaRPr lang="en-US" altLang="zh-CN" sz="4000" dirty="0"/>
          </a:p>
          <a:p>
            <a:pPr marL="0" indent="0">
              <a:buNone/>
            </a:pPr>
            <a:r>
              <a:rPr lang="zh-CN" altLang="en-US" sz="2400" dirty="0"/>
              <a:t>她的目标只有一个：</a:t>
            </a:r>
            <a:endParaRPr lang="en-US" altLang="zh-CN" sz="4000" dirty="0"/>
          </a:p>
          <a:p>
            <a:pPr marL="0" indent="0" algn="ctr">
              <a:buNone/>
            </a:pPr>
            <a:r>
              <a:rPr lang="zh-CN" altLang="en-US" sz="4000" dirty="0"/>
              <a:t>让信息高效流转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0D0A19-2FD8-487E-AB2B-9D7F6DDB2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69" y="341069"/>
            <a:ext cx="1133053" cy="11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33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481</Words>
  <Application>Microsoft Office PowerPoint</Application>
  <PresentationFormat>宽屏</PresentationFormat>
  <Paragraphs>45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等线</vt:lpstr>
      <vt:lpstr>等线 Light</vt:lpstr>
      <vt:lpstr>Arial</vt:lpstr>
      <vt:lpstr>Wingdings</vt:lpstr>
      <vt:lpstr>Office 主题​​</vt:lpstr>
      <vt:lpstr>PowerPoint 演示文稿</vt:lpstr>
      <vt:lpstr>我们从数字“1”说起</vt:lpstr>
      <vt:lpstr>我们的祖先看到纷繁的世界时，在想什么？</vt:lpstr>
      <vt:lpstr>PowerPoint 演示文稿</vt:lpstr>
      <vt:lpstr>PowerPoint 演示文稿</vt:lpstr>
      <vt:lpstr>归纳、抽象的能力</vt:lpstr>
      <vt:lpstr>PowerPoint 演示文稿</vt:lpstr>
      <vt:lpstr>Drupal简介</vt:lpstr>
      <vt:lpstr>Drupal是什么？</vt:lpstr>
      <vt:lpstr>这就是Drupal</vt:lpstr>
      <vt:lpstr>使用案例</vt:lpstr>
      <vt:lpstr>类似系统对比</vt:lpstr>
      <vt:lpstr>PowerPoint 演示文稿</vt:lpstr>
      <vt:lpstr>社区对比</vt:lpstr>
      <vt:lpstr>介绍完毕 谢谢大家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云客</dc:creator>
  <cp:lastModifiedBy>云客</cp:lastModifiedBy>
  <cp:revision>35</cp:revision>
  <dcterms:created xsi:type="dcterms:W3CDTF">2020-10-22T12:37:07Z</dcterms:created>
  <dcterms:modified xsi:type="dcterms:W3CDTF">2020-10-23T23:19:44Z</dcterms:modified>
</cp:coreProperties>
</file>